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46"/>
  </p:notesMasterIdLst>
  <p:sldIdLst>
    <p:sldId id="312" r:id="rId2"/>
    <p:sldId id="258" r:id="rId3"/>
    <p:sldId id="259" r:id="rId4"/>
    <p:sldId id="262" r:id="rId5"/>
    <p:sldId id="289" r:id="rId6"/>
    <p:sldId id="319" r:id="rId7"/>
    <p:sldId id="327" r:id="rId8"/>
    <p:sldId id="263" r:id="rId9"/>
    <p:sldId id="266" r:id="rId10"/>
    <p:sldId id="265" r:id="rId11"/>
    <p:sldId id="298" r:id="rId12"/>
    <p:sldId id="299" r:id="rId13"/>
    <p:sldId id="318" r:id="rId14"/>
    <p:sldId id="321" r:id="rId15"/>
    <p:sldId id="267" r:id="rId16"/>
    <p:sldId id="268" r:id="rId17"/>
    <p:sldId id="269" r:id="rId18"/>
    <p:sldId id="271" r:id="rId19"/>
    <p:sldId id="328" r:id="rId20"/>
    <p:sldId id="274" r:id="rId21"/>
    <p:sldId id="276" r:id="rId22"/>
    <p:sldId id="322" r:id="rId23"/>
    <p:sldId id="284" r:id="rId24"/>
    <p:sldId id="329" r:id="rId25"/>
    <p:sldId id="279" r:id="rId26"/>
    <p:sldId id="280" r:id="rId27"/>
    <p:sldId id="324" r:id="rId28"/>
    <p:sldId id="325" r:id="rId29"/>
    <p:sldId id="326" r:id="rId30"/>
    <p:sldId id="304" r:id="rId31"/>
    <p:sldId id="281" r:id="rId32"/>
    <p:sldId id="308" r:id="rId33"/>
    <p:sldId id="282" r:id="rId34"/>
    <p:sldId id="330" r:id="rId35"/>
    <p:sldId id="331" r:id="rId36"/>
    <p:sldId id="332" r:id="rId37"/>
    <p:sldId id="333" r:id="rId38"/>
    <p:sldId id="334" r:id="rId39"/>
    <p:sldId id="335" r:id="rId40"/>
    <p:sldId id="336" r:id="rId41"/>
    <p:sldId id="292" r:id="rId42"/>
    <p:sldId id="309" r:id="rId43"/>
    <p:sldId id="310" r:id="rId44"/>
    <p:sldId id="317" r:id="rId4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5288570-87B5-4AD1-8F42-AF855377A739}" type="datetimeFigureOut">
              <a:rPr lang="el-GR"/>
              <a:pPr>
                <a:defRPr/>
              </a:pPr>
              <a:t>25/10/2017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95E5C335-36E8-4402-A78C-96BF79C06F1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12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smtClean="0"/>
              <a:t>Θα ξεκινήσουμε με το να ορίσουμε τι σημαίνει προσπέλαση περιφερικής γραμμής.. Είναι η διαδικασία τοποθέτησης καθετήρα σε περιφερική φλέβα προκειμένου νά έχουμε πρόσβαση στον ενδοαγγειακό χώρο ή να συλλέξουμε δείγμα αίματος. Είναι η πιο συχνή προσέγγιση του ενδαγγειακού χώρου σε νοσηλευόμενους ασθενείς. </a:t>
            </a:r>
          </a:p>
        </p:txBody>
      </p:sp>
      <p:sp>
        <p:nvSpPr>
          <p:cNvPr id="51204" name="3 - Θέση αριθμού διαφάνειας"/>
          <p:cNvSpPr>
            <a:spLocks noGrp="1"/>
          </p:cNvSpPr>
          <p:nvPr>
            <p:ph type="sldNum" sz="quarter" idx="5"/>
          </p:nvPr>
        </p:nvSpPr>
        <p:spPr bwMode="auto">
          <a:noFill/>
          <a:ln>
            <a:miter lim="800000"/>
            <a:headEnd/>
            <a:tailEnd/>
          </a:ln>
        </p:spPr>
        <p:txBody>
          <a:bodyPr/>
          <a:lstStyle/>
          <a:p>
            <a:fld id="{9DD74F4D-A952-47FF-8F84-D50D60FB7277}" type="slidenum">
              <a:rPr lang="el-GR" altLang="el-GR" smtClean="0"/>
              <a:pPr/>
              <a:t>2</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Σε μεγαλύτερα βρέφη και παιδιά, η εφαρμογή </a:t>
            </a:r>
            <a:r>
              <a:rPr lang="en-US" altLang="el-GR" smtClean="0"/>
              <a:t>EMLA</a:t>
            </a:r>
            <a:r>
              <a:rPr lang="el-GR" altLang="el-GR" smtClean="0"/>
              <a:t> ή ψυκτικού σπρέι ενδείκνυται. Είναι σημαντικό να γνωρίζει τί θα του κάνουμε ακριβώς, με κάθε ειλικρίνια ούτως ώστε να δημιουργηθεί αίσθηση εμπιστοσύνης με το προσωπικό. Η χρηση παιχνιδιών, βίντεο και άλλων δεξιοτήτων απόσπασης της προσοχής έχει αποδειχθεί ότι βοηθάει στη συνεργασία ττου μικρού ασθενούς. </a:t>
            </a:r>
          </a:p>
        </p:txBody>
      </p:sp>
      <p:sp>
        <p:nvSpPr>
          <p:cNvPr id="60420" name="Slide Number Placeholder 3"/>
          <p:cNvSpPr>
            <a:spLocks noGrp="1"/>
          </p:cNvSpPr>
          <p:nvPr>
            <p:ph type="sldNum" sz="quarter" idx="5"/>
          </p:nvPr>
        </p:nvSpPr>
        <p:spPr bwMode="auto">
          <a:noFill/>
          <a:ln>
            <a:miter lim="800000"/>
            <a:headEnd/>
            <a:tailEnd/>
          </a:ln>
        </p:spPr>
        <p:txBody>
          <a:bodyPr/>
          <a:lstStyle/>
          <a:p>
            <a:fld id="{2B75C0B9-A203-414F-A4C6-383C1431D88A}" type="slidenum">
              <a:rPr lang="el-GR" altLang="el-GR" smtClean="0"/>
              <a:pPr/>
              <a:t>12</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Για παράδειγμα, καθετήρας 24</a:t>
            </a:r>
            <a:r>
              <a:rPr lang="en-US" altLang="el-GR" smtClean="0"/>
              <a:t>G</a:t>
            </a:r>
            <a:r>
              <a:rPr lang="el-GR" altLang="el-GR" smtClean="0"/>
              <a:t> χρησιμοποιείται για νεογέννητο, καθετήρας 20-22</a:t>
            </a:r>
            <a:r>
              <a:rPr lang="en-US" altLang="el-GR" smtClean="0"/>
              <a:t>G</a:t>
            </a:r>
            <a:r>
              <a:rPr lang="el-GR" altLang="el-GR" smtClean="0"/>
              <a:t> χρησιμοποιείται για μεγαλύτερο βρέφος, νήπιο ή παιδί σχολικής ηλικίας. Ένας φλεβοκαθετήρας αποτελείται από τη βελόνα όπου είναι ενιαίο με το θάλαμο επιστροφής αίματος και από το καθετήρα που περιβάλει την βελόνα και έιναι αυτό που θα παραμείνει στον αυλό του αγγείου. (όσο μικραίνει το </a:t>
            </a:r>
            <a:r>
              <a:rPr lang="en-US" altLang="el-GR" smtClean="0"/>
              <a:t>G</a:t>
            </a:r>
            <a:r>
              <a:rPr lang="el-GR" altLang="el-GR" smtClean="0"/>
              <a:t> μεγαλώνει το εύρος του καθετήρα).</a:t>
            </a:r>
          </a:p>
        </p:txBody>
      </p:sp>
      <p:sp>
        <p:nvSpPr>
          <p:cNvPr id="61444" name="Slide Number Placeholder 3"/>
          <p:cNvSpPr>
            <a:spLocks noGrp="1"/>
          </p:cNvSpPr>
          <p:nvPr>
            <p:ph type="sldNum" sz="quarter" idx="5"/>
          </p:nvPr>
        </p:nvSpPr>
        <p:spPr bwMode="auto">
          <a:noFill/>
          <a:ln>
            <a:miter lim="800000"/>
            <a:headEnd/>
            <a:tailEnd/>
          </a:ln>
        </p:spPr>
        <p:txBody>
          <a:bodyPr/>
          <a:lstStyle/>
          <a:p>
            <a:fld id="{E32057F2-2F76-438E-93DF-F070A01B6B7A}" type="slidenum">
              <a:rPr lang="el-GR" altLang="el-GR" smtClean="0"/>
              <a:pPr/>
              <a:t>15</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ας συγκεντρώσουμε τα υλικά που θα χρειαστούμε στην διαδικασία της φλεβοκέντησης.</a:t>
            </a:r>
            <a:r>
              <a:rPr lang="en-US" altLang="el-GR" smtClean="0"/>
              <a:t>:</a:t>
            </a:r>
            <a:r>
              <a:rPr lang="el-GR" altLang="el-GR" smtClean="0"/>
              <a:t> θα χρειαστούμε......</a:t>
            </a:r>
          </a:p>
        </p:txBody>
      </p:sp>
      <p:sp>
        <p:nvSpPr>
          <p:cNvPr id="62468" name="Slide Number Placeholder 3"/>
          <p:cNvSpPr>
            <a:spLocks noGrp="1"/>
          </p:cNvSpPr>
          <p:nvPr>
            <p:ph type="sldNum" sz="quarter" idx="5"/>
          </p:nvPr>
        </p:nvSpPr>
        <p:spPr bwMode="auto">
          <a:noFill/>
          <a:ln>
            <a:miter lim="800000"/>
            <a:headEnd/>
            <a:tailEnd/>
          </a:ln>
        </p:spPr>
        <p:txBody>
          <a:bodyPr/>
          <a:lstStyle/>
          <a:p>
            <a:fld id="{22C462B8-F9D5-44EE-882E-C08A71C692D5}" type="slidenum">
              <a:rPr lang="el-GR" altLang="el-GR" smtClean="0"/>
              <a:pPr/>
              <a:t>16</a:t>
            </a:fld>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63492" name="Slide Number Placeholder 3"/>
          <p:cNvSpPr>
            <a:spLocks noGrp="1"/>
          </p:cNvSpPr>
          <p:nvPr>
            <p:ph type="sldNum" sz="quarter" idx="5"/>
          </p:nvPr>
        </p:nvSpPr>
        <p:spPr bwMode="auto">
          <a:noFill/>
          <a:ln>
            <a:miter lim="800000"/>
            <a:headEnd/>
            <a:tailEnd/>
          </a:ln>
        </p:spPr>
        <p:txBody>
          <a:bodyPr/>
          <a:lstStyle/>
          <a:p>
            <a:fld id="{404190C5-782E-472E-9E75-A435FEDE31FF}" type="slidenum">
              <a:rPr lang="el-GR" altLang="el-GR" smtClean="0"/>
              <a:pPr/>
              <a:t>30</a:t>
            </a:fld>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Οι πιθανοί λόγοι για απομάκρυνση του καθετήρα περιλαμβάνει</a:t>
            </a:r>
            <a:r>
              <a:rPr lang="en-US" altLang="el-GR" smtClean="0"/>
              <a:t>:</a:t>
            </a:r>
            <a:r>
              <a:rPr lang="el-GR" altLang="el-GR" smtClean="0"/>
              <a:t> εξαγγείωση, φλεγμονή κλπ ή όταν δεν απαιτείται πλέον.  Έτσι αφού κάνουμε καλή υγιεινή χεριών και φορέσουμε μη αποστειρωμένα γάντια......</a:t>
            </a:r>
          </a:p>
        </p:txBody>
      </p:sp>
      <p:sp>
        <p:nvSpPr>
          <p:cNvPr id="64516" name="Slide Number Placeholder 3"/>
          <p:cNvSpPr>
            <a:spLocks noGrp="1"/>
          </p:cNvSpPr>
          <p:nvPr>
            <p:ph type="sldNum" sz="quarter" idx="5"/>
          </p:nvPr>
        </p:nvSpPr>
        <p:spPr bwMode="auto">
          <a:noFill/>
          <a:ln>
            <a:miter lim="800000"/>
            <a:headEnd/>
            <a:tailEnd/>
          </a:ln>
        </p:spPr>
        <p:txBody>
          <a:bodyPr/>
          <a:lstStyle/>
          <a:p>
            <a:fld id="{98F4F8D7-13A3-4EA9-9D94-572302CE3A35}" type="slidenum">
              <a:rPr lang="el-GR" altLang="el-GR" smtClean="0"/>
              <a:pPr/>
              <a:t>31</a:t>
            </a:fld>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Τί χρόνο ζωής έχει ένας περιφερικός φλλεβοκαθετήρας?....</a:t>
            </a:r>
          </a:p>
        </p:txBody>
      </p:sp>
      <p:sp>
        <p:nvSpPr>
          <p:cNvPr id="65540" name="Slide Number Placeholder 3"/>
          <p:cNvSpPr>
            <a:spLocks noGrp="1"/>
          </p:cNvSpPr>
          <p:nvPr>
            <p:ph type="sldNum" sz="quarter" idx="5"/>
          </p:nvPr>
        </p:nvSpPr>
        <p:spPr bwMode="auto">
          <a:noFill/>
          <a:ln>
            <a:miter lim="800000"/>
            <a:headEnd/>
            <a:tailEnd/>
          </a:ln>
        </p:spPr>
        <p:txBody>
          <a:bodyPr/>
          <a:lstStyle/>
          <a:p>
            <a:fld id="{455733D8-B914-4E54-ABF3-0CFDB8C1C706}" type="slidenum">
              <a:rPr lang="el-GR" altLang="el-GR" smtClean="0"/>
              <a:pPr/>
              <a:t>32</a:t>
            </a:fld>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Χρειάζεται να είμαστε πολύ προσεκτικοί με την παρακολούθηση της φλεβικής γραμμής, καθώς μπορεί να οδηγήσει σε σημαντικές επιπλοκές όπως είναι οι ακόλουθες</a:t>
            </a:r>
            <a:r>
              <a:rPr lang="en-US" altLang="el-GR" smtClean="0"/>
              <a:t>:</a:t>
            </a:r>
            <a:r>
              <a:rPr lang="el-GR" altLang="el-GR" smtClean="0"/>
              <a:t>....</a:t>
            </a:r>
          </a:p>
        </p:txBody>
      </p:sp>
      <p:sp>
        <p:nvSpPr>
          <p:cNvPr id="66564" name="Slide Number Placeholder 3"/>
          <p:cNvSpPr>
            <a:spLocks noGrp="1"/>
          </p:cNvSpPr>
          <p:nvPr>
            <p:ph type="sldNum" sz="quarter" idx="5"/>
          </p:nvPr>
        </p:nvSpPr>
        <p:spPr bwMode="auto">
          <a:noFill/>
          <a:ln>
            <a:miter lim="800000"/>
            <a:headEnd/>
            <a:tailEnd/>
          </a:ln>
        </p:spPr>
        <p:txBody>
          <a:bodyPr/>
          <a:lstStyle/>
          <a:p>
            <a:fld id="{71748FD8-0193-4F15-B69B-2F68AE7F767D}" type="slidenum">
              <a:rPr lang="el-GR" altLang="el-GR" smtClean="0"/>
              <a:pPr/>
              <a:t>33</a:t>
            </a:fld>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Στην εικόνα φαίνεται ένα διάγραμμα καταγραφής εισαγωγής και αφαίρεσης του φλεβοκαθετήρα όπου καταγράφεται ημερομηνία, ώρα, μέγεθος φλεβοκαθετήρα, αν είναι η πρώτη εισαγωγή ή επανατοποθέτηση. Το λόγο επανατοποθέτησης και το σημείο που τέθηκε. Επίσης καταχωρείται η αφφαίρεση, ο λόγος, το </a:t>
            </a:r>
            <a:r>
              <a:rPr lang="en-US" altLang="el-GR" smtClean="0"/>
              <a:t>VIP</a:t>
            </a:r>
            <a:r>
              <a:rPr lang="el-GR" altLang="el-GR" smtClean="0"/>
              <a:t> </a:t>
            </a:r>
            <a:r>
              <a:rPr lang="en-US" altLang="el-GR" smtClean="0"/>
              <a:t>SCORE</a:t>
            </a:r>
            <a:r>
              <a:rPr lang="el-GR" altLang="el-GR" smtClean="0"/>
              <a:t> κλπ.</a:t>
            </a:r>
          </a:p>
        </p:txBody>
      </p:sp>
      <p:sp>
        <p:nvSpPr>
          <p:cNvPr id="67588" name="Slide Number Placeholder 3"/>
          <p:cNvSpPr>
            <a:spLocks noGrp="1"/>
          </p:cNvSpPr>
          <p:nvPr>
            <p:ph type="sldNum" sz="quarter" idx="5"/>
          </p:nvPr>
        </p:nvSpPr>
        <p:spPr bwMode="auto">
          <a:noFill/>
          <a:ln>
            <a:miter lim="800000"/>
            <a:headEnd/>
            <a:tailEnd/>
          </a:ln>
        </p:spPr>
        <p:txBody>
          <a:bodyPr/>
          <a:lstStyle/>
          <a:p>
            <a:fld id="{3BE91496-8DC0-46C2-B5F6-651892EB1DC4}" type="slidenum">
              <a:rPr lang="el-GR" altLang="el-GR" smtClean="0"/>
              <a:pPr/>
              <a:t>41</a:t>
            </a:fld>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68612" name="Slide Number Placeholder 3"/>
          <p:cNvSpPr>
            <a:spLocks noGrp="1"/>
          </p:cNvSpPr>
          <p:nvPr>
            <p:ph type="sldNum" sz="quarter" idx="5"/>
          </p:nvPr>
        </p:nvSpPr>
        <p:spPr bwMode="auto">
          <a:noFill/>
          <a:ln>
            <a:miter lim="800000"/>
            <a:headEnd/>
            <a:tailEnd/>
          </a:ln>
        </p:spPr>
        <p:txBody>
          <a:bodyPr/>
          <a:lstStyle/>
          <a:p>
            <a:fld id="{BEC5C0A8-BE94-4551-9B26-D9DAEFF5CBDD}" type="slidenum">
              <a:rPr lang="el-GR" altLang="el-GR" smtClean="0"/>
              <a:pPr/>
              <a:t>42</a:t>
            </a:fld>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Μεγάλη προσοχή και εντατική παρακολούθηση απαιτείται αν χορηγούμε συνεχόμενα παρεντερική και παράγωγα αίματος καθώς μπορεί να συμβεί εξαγγείωση ή άλλες από τις επιπλοκές που προαναφέραμε. </a:t>
            </a:r>
          </a:p>
        </p:txBody>
      </p:sp>
      <p:sp>
        <p:nvSpPr>
          <p:cNvPr id="69636" name="Slide Number Placeholder 3"/>
          <p:cNvSpPr>
            <a:spLocks noGrp="1"/>
          </p:cNvSpPr>
          <p:nvPr>
            <p:ph type="sldNum" sz="quarter" idx="5"/>
          </p:nvPr>
        </p:nvSpPr>
        <p:spPr bwMode="auto">
          <a:noFill/>
          <a:ln>
            <a:miter lim="800000"/>
            <a:headEnd/>
            <a:tailEnd/>
          </a:ln>
        </p:spPr>
        <p:txBody>
          <a:bodyPr/>
          <a:lstStyle/>
          <a:p>
            <a:fld id="{BE3A827C-9CA7-4AE0-8652-7A6DB6ACB517}" type="slidenum">
              <a:rPr lang="el-GR" altLang="el-GR" smtClean="0"/>
              <a:pPr/>
              <a:t>43</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Η φλεβοκέντηση ενδείκνυται σε περιπτώσεις επαναλαμβανόμενης δειγματοληψίας αίματος, σε ενδοφλέβια χορήγηση υγρών, φαρμάκων, αίματος και παραγόντων του, ραδιενεργών παραγόντων και τέλος μπορεί να αποτελέσει προσωρινή λύση για χημειοθεραπευτικά φάρμακα για τα οποία καλό θα ήταν να υπάρχει κεντρικό αγγείο λόγω τοξικότητας.. </a:t>
            </a:r>
          </a:p>
        </p:txBody>
      </p:sp>
      <p:sp>
        <p:nvSpPr>
          <p:cNvPr id="52228" name="Slide Number Placeholder 3"/>
          <p:cNvSpPr>
            <a:spLocks noGrp="1"/>
          </p:cNvSpPr>
          <p:nvPr>
            <p:ph type="sldNum" sz="quarter" idx="5"/>
          </p:nvPr>
        </p:nvSpPr>
        <p:spPr bwMode="auto">
          <a:noFill/>
          <a:ln>
            <a:miter lim="800000"/>
            <a:headEnd/>
            <a:tailEnd/>
          </a:ln>
        </p:spPr>
        <p:txBody>
          <a:bodyPr/>
          <a:lstStyle/>
          <a:p>
            <a:fld id="{B460BA1D-8825-47C2-A515-04CBE3374422}" type="slidenum">
              <a:rPr lang="el-GR" altLang="el-GR" smtClean="0"/>
              <a:pPr/>
              <a:t>3</a:t>
            </a:fld>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η φλεβοκέντηση θα πρέπει να αποφεύγεται σε τραυματισμένη, μολυσμένη ή με έγκαυμα περιοχή. Επιπλέον όπως προαναφέρθηκε θα πρέπει να αποφεύγεται σε ερεθιστικά διαλύματα όπως είναι τα χημειοθεραπευτικά, αγγεοσυσταλτικά, κλπστην περιπτωση αυτή θα πρέπει να αποτελεί προσωρινή λύση ή σε περιπτώσεις έκτακτης ανάγκης.</a:t>
            </a:r>
          </a:p>
        </p:txBody>
      </p:sp>
      <p:sp>
        <p:nvSpPr>
          <p:cNvPr id="53252" name="Slide Number Placeholder 3"/>
          <p:cNvSpPr>
            <a:spLocks noGrp="1"/>
          </p:cNvSpPr>
          <p:nvPr>
            <p:ph type="sldNum" sz="quarter" idx="5"/>
          </p:nvPr>
        </p:nvSpPr>
        <p:spPr bwMode="auto">
          <a:noFill/>
          <a:ln>
            <a:miter lim="800000"/>
            <a:headEnd/>
            <a:tailEnd/>
          </a:ln>
        </p:spPr>
        <p:txBody>
          <a:bodyPr/>
          <a:lstStyle/>
          <a:p>
            <a:fld id="{C7A8B7D2-EB05-4214-AEE4-BD034E16D9F3}" type="slidenum">
              <a:rPr lang="el-GR" altLang="el-GR" smtClean="0"/>
              <a:pPr/>
              <a:t>4</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Συνήθως τα καλύτερα σημεία για φλεβοκέντηση είναι ο αγκωνιαίος βόθρος, ή το αντιβράχιο. Ωστόσο, μπορούν επίσης να χρησιμοποιηθούν η ραχιαία επιφάνεια της άκρας χείρός και του άκρου ποδός.</a:t>
            </a:r>
          </a:p>
        </p:txBody>
      </p:sp>
      <p:sp>
        <p:nvSpPr>
          <p:cNvPr id="54276" name="Slide Number Placeholder 3"/>
          <p:cNvSpPr>
            <a:spLocks noGrp="1"/>
          </p:cNvSpPr>
          <p:nvPr>
            <p:ph type="sldNum" sz="quarter" idx="5"/>
          </p:nvPr>
        </p:nvSpPr>
        <p:spPr bwMode="auto">
          <a:noFill/>
          <a:ln>
            <a:miter lim="800000"/>
            <a:headEnd/>
            <a:tailEnd/>
          </a:ln>
        </p:spPr>
        <p:txBody>
          <a:bodyPr/>
          <a:lstStyle/>
          <a:p>
            <a:fld id="{0D1E4E0F-0A24-45DD-AD27-FCB06B2F0751}" type="slidenum">
              <a:rPr lang="el-GR" altLang="el-GR" smtClean="0"/>
              <a:pPr/>
              <a:t>5</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Συνήθως τα καλύτερα σημεία για φλεβοκέντηση είναι ο αγκωνιαίος βόθρος, ή το αντιβράχιο. Ωστόσο, μπορούν επίσης να χρησιμοποιηθούν η ραχιαία επιφάνεια της άκρας χείρός και του άκρου ποδός.</a:t>
            </a:r>
          </a:p>
        </p:txBody>
      </p:sp>
      <p:sp>
        <p:nvSpPr>
          <p:cNvPr id="55300" name="Slide Number Placeholder 3"/>
          <p:cNvSpPr>
            <a:spLocks noGrp="1"/>
          </p:cNvSpPr>
          <p:nvPr>
            <p:ph type="sldNum" sz="quarter" idx="5"/>
          </p:nvPr>
        </p:nvSpPr>
        <p:spPr bwMode="auto">
          <a:noFill/>
          <a:ln>
            <a:miter lim="800000"/>
            <a:headEnd/>
            <a:tailEnd/>
          </a:ln>
        </p:spPr>
        <p:txBody>
          <a:bodyPr/>
          <a:lstStyle/>
          <a:p>
            <a:fld id="{0F633F8D-5927-41AA-96B3-405EEE9E40D1}" type="slidenum">
              <a:rPr lang="el-GR" altLang="el-GR" smtClean="0"/>
              <a:pPr/>
              <a:t>6</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Σε πολλαπλές αποτυχημένες προσπάθειες και σε περιστατικά με δύσκολη πρόσβαση στο φλεβικό δύκτιο, εύλογη είναι η υπερηχογραφική καθοδήγηση.  Έχει σχετιστεί με μείωση τοποθέτησης κεντρικών γραμμών σε ασθενείς που δεν απαιτείται.  Είναι σπάνιο στα νοσοκομεία του ελλαδικού χώρου. </a:t>
            </a:r>
          </a:p>
        </p:txBody>
      </p:sp>
      <p:sp>
        <p:nvSpPr>
          <p:cNvPr id="56324" name="Slide Number Placeholder 3"/>
          <p:cNvSpPr>
            <a:spLocks noGrp="1"/>
          </p:cNvSpPr>
          <p:nvPr>
            <p:ph type="sldNum" sz="quarter" idx="5"/>
          </p:nvPr>
        </p:nvSpPr>
        <p:spPr bwMode="auto">
          <a:noFill/>
          <a:ln>
            <a:miter lim="800000"/>
            <a:headEnd/>
            <a:tailEnd/>
          </a:ln>
        </p:spPr>
        <p:txBody>
          <a:bodyPr/>
          <a:lstStyle/>
          <a:p>
            <a:fld id="{6BA726FC-BBA7-4734-BD8F-93F37A4614DF}" type="slidenum">
              <a:rPr lang="el-GR" altLang="el-GR" smtClean="0"/>
              <a:pPr/>
              <a:t>8</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Η μείωση του πόνου με μη φαρμακευτικές  και φαρμακευτικές μμεθόδους είναι αναγκαία και θα πρέπει να εφαρμόζεται απο όλο το προσωπικό. Ο πόνος προκαλεί φόβο σε επόμενη φλεβοκέντηση...Ο φόβος μειώνει σημαντικά τη συνεργασία του παιδιού με αποτέλεσμα να δυσχεραίνει πολύ το αποτέλεσμα της διαδικασίας και να αυξάνονται οι αποτυχημένες προσπάθειες φλεβοκέντησης.</a:t>
            </a:r>
          </a:p>
        </p:txBody>
      </p:sp>
      <p:sp>
        <p:nvSpPr>
          <p:cNvPr id="57348" name="Slide Number Placeholder 3"/>
          <p:cNvSpPr>
            <a:spLocks noGrp="1"/>
          </p:cNvSpPr>
          <p:nvPr>
            <p:ph type="sldNum" sz="quarter" idx="5"/>
          </p:nvPr>
        </p:nvSpPr>
        <p:spPr bwMode="auto">
          <a:noFill/>
          <a:ln>
            <a:miter lim="800000"/>
            <a:headEnd/>
            <a:tailEnd/>
          </a:ln>
        </p:spPr>
        <p:txBody>
          <a:bodyPr/>
          <a:lstStyle/>
          <a:p>
            <a:fld id="{D783E1B9-E350-4D8F-BD5E-A40B5EF30075}" type="slidenum">
              <a:rPr lang="el-GR" altLang="el-GR" smtClean="0"/>
              <a:pPr/>
              <a:t>9</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Οι γονείς θα πρέπει να ενημερώνονται, να συνενούν και να συμμετέχουν στην επώδυνη αυτή διαδικασία. </a:t>
            </a:r>
          </a:p>
        </p:txBody>
      </p:sp>
      <p:sp>
        <p:nvSpPr>
          <p:cNvPr id="58372" name="Slide Number Placeholder 3"/>
          <p:cNvSpPr>
            <a:spLocks noGrp="1"/>
          </p:cNvSpPr>
          <p:nvPr>
            <p:ph type="sldNum" sz="quarter" idx="5"/>
          </p:nvPr>
        </p:nvSpPr>
        <p:spPr bwMode="auto">
          <a:noFill/>
          <a:ln>
            <a:miter lim="800000"/>
            <a:headEnd/>
            <a:tailEnd/>
          </a:ln>
        </p:spPr>
        <p:txBody>
          <a:bodyPr/>
          <a:lstStyle/>
          <a:p>
            <a:fld id="{826D9DC6-8550-4FBC-B15A-8E4CCC4338E0}" type="slidenum">
              <a:rPr lang="el-GR" altLang="el-GR" smtClean="0"/>
              <a:pPr/>
              <a:t>10</a:t>
            </a:fld>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altLang="el-GR" smtClean="0"/>
              <a:t>Είναι σημαντική η προσέγγιση και η μη φαρμακευτική αντιμετώπιση του πόνου από την διαδικασία, σε βρέφη όπως είναι το μή θρεπτικό πιπίλισμα ή η εφαμογή σακχαρόζης στο στόμα, καθώς επίσης και η πολυαισθητηριακή διέγερση </a:t>
            </a:r>
          </a:p>
        </p:txBody>
      </p:sp>
      <p:sp>
        <p:nvSpPr>
          <p:cNvPr id="59396" name="Slide Number Placeholder 3"/>
          <p:cNvSpPr>
            <a:spLocks noGrp="1"/>
          </p:cNvSpPr>
          <p:nvPr>
            <p:ph type="sldNum" sz="quarter" idx="5"/>
          </p:nvPr>
        </p:nvSpPr>
        <p:spPr bwMode="auto">
          <a:noFill/>
          <a:ln>
            <a:miter lim="800000"/>
            <a:headEnd/>
            <a:tailEnd/>
          </a:ln>
        </p:spPr>
        <p:txBody>
          <a:bodyPr/>
          <a:lstStyle/>
          <a:p>
            <a:fld id="{31F7D859-11DD-473D-A043-00A7394D8CA5}" type="slidenum">
              <a:rPr lang="el-GR" altLang="el-GR" smtClean="0"/>
              <a:pPr/>
              <a:t>11</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7718BDF4-A0B9-4104-9963-41FDE57780B3}" type="datetimeFigureOut">
              <a:rPr lang="el-GR"/>
              <a:pPr>
                <a:defRPr/>
              </a:pPr>
              <a:t>25/10/2017</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F95BE695-937C-478F-BA1B-42BC1EB64DBB}" type="slidenum">
              <a:rPr lang="el-GR" altLang="el-GR"/>
              <a:pPr>
                <a:defRPr/>
              </a:pPr>
              <a:t>‹#›</a:t>
            </a:fld>
            <a:endParaRPr lang="el-GR" alt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8384898D-C37C-4E8E-A4D4-36EACB8235AD}" type="datetimeFigureOut">
              <a:rPr lang="el-GR"/>
              <a:pPr>
                <a:defRPr/>
              </a:pPr>
              <a:t>25/10/2017</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248C691-A8FA-4498-A797-932949CBB4C4}" type="slidenum">
              <a:rPr lang="el-GR" altLang="el-GR"/>
              <a:pPr>
                <a:defRPr/>
              </a:pPr>
              <a:t>‹#›</a:t>
            </a:fld>
            <a:endParaRPr lang="el-GR" altLang="el-G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A8A1C6D3-7EE6-4450-A727-164583BD8766}" type="datetimeFigureOut">
              <a:rPr lang="el-GR"/>
              <a:pPr>
                <a:defRPr/>
              </a:pPr>
              <a:t>25/10/2017</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81DF6DF-7144-40FA-8F23-B77DC016D568}" type="slidenum">
              <a:rPr lang="el-GR" altLang="el-GR"/>
              <a:pPr>
                <a:defRPr/>
              </a:pPr>
              <a:t>‹#›</a:t>
            </a:fld>
            <a:endParaRPr lang="el-GR" altLang="el-G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D84805AD-079E-45C1-95D7-76A61E375DE9}" type="datetimeFigureOut">
              <a:rPr lang="el-GR"/>
              <a:pPr>
                <a:defRPr/>
              </a:pPr>
              <a:t>25/10/2017</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1E6FE144-4F77-49FE-84B1-C095087A21EA}" type="slidenum">
              <a:rPr lang="el-GR" altLang="el-GR"/>
              <a:pPr>
                <a:defRPr/>
              </a:pPr>
              <a:t>‹#›</a:t>
            </a:fld>
            <a:endParaRPr lang="el-GR" altLang="el-G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872679FC-7A1D-48D2-BE38-F5888BDCD34B}" type="datetimeFigureOut">
              <a:rPr lang="el-GR"/>
              <a:pPr>
                <a:defRPr/>
              </a:pPr>
              <a:t>25/10/2017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75A8043-A012-44C1-9570-43F70C65621E}" type="slidenum">
              <a:rPr lang="el-GR" altLang="el-GR"/>
              <a:pPr>
                <a:defRPr/>
              </a:pPr>
              <a:t>‹#›</a:t>
            </a:fld>
            <a:endParaRPr lang="el-GR" alt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E67A1868-15AF-4F39-AACF-CE336A578D65}" type="datetimeFigureOut">
              <a:rPr lang="el-GR"/>
              <a:pPr>
                <a:defRPr/>
              </a:pPr>
              <a:t>25/10/2017</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BCEF2D5A-839B-4C6F-93EF-AAA8568611C6}" type="slidenum">
              <a:rPr lang="el-GR" altLang="el-GR"/>
              <a:pPr>
                <a:defRPr/>
              </a:pPr>
              <a:t>‹#›</a:t>
            </a:fld>
            <a:endParaRPr lang="el-GR" altLang="el-G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B2EE18E4-9223-4128-8FD0-563477940972}" type="datetimeFigureOut">
              <a:rPr lang="el-GR"/>
              <a:pPr>
                <a:defRPr/>
              </a:pPr>
              <a:t>25/10/2017</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BB6A7B1-D913-45D4-989C-DEF0BDB08E07}" type="slidenum">
              <a:rPr lang="el-GR" altLang="el-GR"/>
              <a:pPr>
                <a:defRPr/>
              </a:pPr>
              <a:t>‹#›</a:t>
            </a:fld>
            <a:endParaRPr lang="el-GR" altLang="el-G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E90A445-90F7-4727-AEE8-75E14685DABF}" type="datetimeFigureOut">
              <a:rPr lang="el-GR"/>
              <a:pPr>
                <a:defRPr/>
              </a:pPr>
              <a:t>25/10/2017</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2056BA74-5781-4427-A6A5-BFD6595D9C89}" type="slidenum">
              <a:rPr lang="el-GR" altLang="el-GR"/>
              <a:pPr>
                <a:defRPr/>
              </a:pPr>
              <a:t>‹#›</a:t>
            </a:fld>
            <a:endParaRPr lang="el-GR" altLang="el-G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EA882446-152C-41B5-95D9-6C66AA1CBE9F}" type="datetimeFigureOut">
              <a:rPr lang="el-GR"/>
              <a:pPr>
                <a:defRPr/>
              </a:pPr>
              <a:t>25/10/2017</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46BF987D-584B-471A-8589-A8F5BBF5C0A4}" type="slidenum">
              <a:rPr lang="el-GR" altLang="el-GR"/>
              <a:pPr>
                <a:defRPr/>
              </a:pPr>
              <a:t>‹#›</a:t>
            </a:fld>
            <a:endParaRPr lang="el-GR" altLang="el-G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AB8AC17E-D457-46B3-A403-13923171C964}" type="datetimeFigureOut">
              <a:rPr lang="el-GR"/>
              <a:pPr>
                <a:defRPr/>
              </a:pPr>
              <a:t>25/10/2017</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B987E730-2066-4B5E-B77B-1EB35EF07341}" type="slidenum">
              <a:rPr lang="el-GR" altLang="el-GR"/>
              <a:pPr>
                <a:defRPr/>
              </a:pPr>
              <a:t>‹#›</a:t>
            </a:fld>
            <a:endParaRPr lang="el-GR" altLang="el-G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5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6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7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BCAD164-384E-4470-A999-A0B7ED71BBBA}" type="datetimeFigureOut">
              <a:rPr lang="el-GR"/>
              <a:pPr>
                <a:defRPr/>
              </a:pPr>
              <a:t>25/10/2017</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B412E942-5B32-4835-821D-CE812A53C82C}" type="slidenum">
              <a:rPr lang="el-GR" altLang="el-GR"/>
              <a:pPr>
                <a:defRPr/>
              </a:pPr>
              <a:t>‹#›</a:t>
            </a:fld>
            <a:endParaRPr lang="el-GR" altLang="el-G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E35550C-BAD3-4223-80BB-DB54679B0FFF}" type="datetimeFigureOut">
              <a:rPr lang="el-GR"/>
              <a:pPr>
                <a:defRPr/>
              </a:pPr>
              <a:t>25/10/2017</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8D2DC96-6C56-4232-9F83-3C1C0BD6FD60}" type="slidenum">
              <a:rPr lang="el-GR" altLang="el-GR"/>
              <a:pPr>
                <a:defRPr/>
              </a:pPr>
              <a:t>‹#›</a:t>
            </a:fld>
            <a:endParaRPr lang="el-GR" alt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32" r:id="rId1"/>
    <p:sldLayoutId id="2147484124" r:id="rId2"/>
    <p:sldLayoutId id="2147484133" r:id="rId3"/>
    <p:sldLayoutId id="2147484125" r:id="rId4"/>
    <p:sldLayoutId id="2147484126" r:id="rId5"/>
    <p:sldLayoutId id="2147484127" r:id="rId6"/>
    <p:sldLayoutId id="2147484128" r:id="rId7"/>
    <p:sldLayoutId id="2147484129" r:id="rId8"/>
    <p:sldLayoutId id="2147484134" r:id="rId9"/>
    <p:sldLayoutId id="2147484130" r:id="rId10"/>
    <p:sldLayoutId id="2147484131" r:id="rId11"/>
  </p:sldLayoutIdLst>
  <p:transition>
    <p:wipe dir="r"/>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aSKBQ6Nlac4" TargetMode="External"/><Relationship Id="rId2" Type="http://schemas.openxmlformats.org/officeDocument/2006/relationships/hyperlink" Target="https://www.youtube.com/watch?v=WGQMNBiHPP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1857364"/>
            <a:ext cx="6172200" cy="1733550"/>
          </a:xfrm>
        </p:spPr>
        <p:txBody>
          <a:bodyPr>
            <a:noAutofit/>
          </a:bodyPr>
          <a:lstStyle/>
          <a:p>
            <a:pPr algn="ctr" eaLnBrk="1" fontAlgn="auto" hangingPunct="1">
              <a:spcAft>
                <a:spcPts val="0"/>
              </a:spcAft>
              <a:defRPr/>
            </a:pPr>
            <a:r>
              <a:rPr lang="el-GR" sz="4000" dirty="0">
                <a:solidFill>
                  <a:srgbClr val="FFFF00"/>
                </a:solidFill>
                <a:effectLst>
                  <a:outerShdw blurRad="38100" dist="38100" dir="2700000" algn="tl">
                    <a:srgbClr val="000000">
                      <a:alpha val="43137"/>
                    </a:srgbClr>
                  </a:outerShdw>
                </a:effectLst>
                <a:latin typeface="Arial" pitchFamily="34" charset="0"/>
                <a:cs typeface="Arial" pitchFamily="34" charset="0"/>
              </a:rPr>
              <a:t>ΠΕΡΙΦΕΡΙΚΗ ΦΛΕΒΙΚΗ ΠΡΟΣΠΕΛΑΣΗ ΣΕ ΠΑΙΔΙΑΤΡΙΚΟΥΣ ΑΣΘΕΝΕΙΣ</a:t>
            </a:r>
            <a:endParaRPr lang="el-GR" sz="4000" dirty="0"/>
          </a:p>
        </p:txBody>
      </p:sp>
      <p:pic>
        <p:nvPicPr>
          <p:cNvPr id="6" name="4 - Εικόνα" descr="index.jpg"/>
          <p:cNvPicPr>
            <a:picLocks noChangeAspect="1"/>
          </p:cNvPicPr>
          <p:nvPr/>
        </p:nvPicPr>
        <p:blipFill>
          <a:blip r:embed="rId2" cstate="print"/>
          <a:stretch>
            <a:fillRect/>
          </a:stretch>
        </p:blipFill>
        <p:spPr>
          <a:xfrm>
            <a:off x="2915816" y="3717032"/>
            <a:ext cx="3742184" cy="2736304"/>
          </a:xfrm>
          <a:prstGeom prst="roundRect">
            <a:avLst/>
          </a:prstGeom>
          <a:scene3d>
            <a:camera prst="orthographicFront"/>
            <a:lightRig rig="threePt" dir="t"/>
          </a:scene3d>
          <a:sp3d>
            <a:bevelT/>
          </a:sp3d>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 Θέση περιεχομένου"/>
          <p:cNvSpPr>
            <a:spLocks noGrp="1"/>
          </p:cNvSpPr>
          <p:nvPr>
            <p:ph idx="1"/>
          </p:nvPr>
        </p:nvSpPr>
        <p:spPr>
          <a:xfrm>
            <a:off x="971550" y="908050"/>
            <a:ext cx="7467600" cy="3973513"/>
          </a:xfrm>
        </p:spPr>
        <p:txBody>
          <a:bodyPr/>
          <a:lstStyle/>
          <a:p>
            <a:pPr eaLnBrk="1" hangingPunct="1"/>
            <a:r>
              <a:rPr lang="el-GR" altLang="el-GR" sz="2400" b="1" smtClean="0">
                <a:latin typeface="Arial" charset="0"/>
                <a:cs typeface="Arial" charset="0"/>
              </a:rPr>
              <a:t>Εξηγήστε τη διαδικασία σε ασθενή και σε γονείς ώστε να λάβετε προφορική συγκατάθεση</a:t>
            </a:r>
          </a:p>
          <a:p>
            <a:pPr eaLnBrk="1" hangingPunct="1">
              <a:buFont typeface="Wingdings" pitchFamily="2" charset="2"/>
              <a:buNone/>
            </a:pPr>
            <a:endParaRPr lang="el-GR" altLang="el-GR" sz="2400" b="1" smtClean="0">
              <a:latin typeface="Arial" charset="0"/>
              <a:cs typeface="Arial" charset="0"/>
            </a:endParaRPr>
          </a:p>
          <a:p>
            <a:pPr eaLnBrk="1" hangingPunct="1"/>
            <a:r>
              <a:rPr lang="el-GR" altLang="el-GR" sz="2400" b="1" smtClean="0">
                <a:latin typeface="Arial" charset="0"/>
                <a:cs typeface="Arial" charset="0"/>
              </a:rPr>
              <a:t>Παρουσία γονέων στην επώδυνη διαδικασία</a:t>
            </a:r>
          </a:p>
          <a:p>
            <a:pPr eaLnBrk="1" hangingPunct="1"/>
            <a:endParaRPr lang="el-GR" altLang="el-GR" smtClean="0">
              <a:latin typeface="Arial" charset="0"/>
              <a:cs typeface="Arial" charset="0"/>
            </a:endParaRPr>
          </a:p>
        </p:txBody>
      </p:sp>
      <p:pic>
        <p:nvPicPr>
          <p:cNvPr id="14339" name="6 - Εικόνα" descr="paeds7.jpg"/>
          <p:cNvPicPr>
            <a:picLocks noChangeAspect="1"/>
          </p:cNvPicPr>
          <p:nvPr/>
        </p:nvPicPr>
        <p:blipFill>
          <a:blip r:embed="rId3" cstate="print"/>
          <a:srcRect/>
          <a:stretch>
            <a:fillRect/>
          </a:stretch>
        </p:blipFill>
        <p:spPr bwMode="auto">
          <a:xfrm>
            <a:off x="2700338" y="3141663"/>
            <a:ext cx="3071812" cy="23352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476250"/>
            <a:ext cx="8229600" cy="1143000"/>
          </a:xfrm>
        </p:spPr>
        <p:txBody>
          <a:bodyPr/>
          <a:lstStyle/>
          <a:p>
            <a:pPr eaLnBrk="1" hangingPunct="1"/>
            <a:r>
              <a:rPr lang="el-GR" sz="4000" b="1" smtClean="0">
                <a:latin typeface="Arial" charset="0"/>
                <a:cs typeface="Arial" charset="0"/>
              </a:rPr>
              <a:t>ΠΡΟΕΤΟΙΜΑΣΙΑ</a:t>
            </a:r>
          </a:p>
        </p:txBody>
      </p:sp>
      <p:sp>
        <p:nvSpPr>
          <p:cNvPr id="15363" name="Content Placeholder 2"/>
          <p:cNvSpPr>
            <a:spLocks noGrp="1"/>
          </p:cNvSpPr>
          <p:nvPr>
            <p:ph idx="1"/>
          </p:nvPr>
        </p:nvSpPr>
        <p:spPr/>
        <p:txBody>
          <a:bodyPr/>
          <a:lstStyle/>
          <a:p>
            <a:pPr eaLnBrk="1" hangingPunct="1">
              <a:buFont typeface="Wingdings 2" pitchFamily="18" charset="2"/>
              <a:buNone/>
            </a:pPr>
            <a:r>
              <a:rPr lang="el-GR" altLang="el-GR" sz="2000" b="1" smtClean="0">
                <a:latin typeface="Arial" charset="0"/>
                <a:cs typeface="Arial" charset="0"/>
              </a:rPr>
              <a:t>Βρέφη ηλικίας &lt;3 μηνών:</a:t>
            </a:r>
          </a:p>
          <a:p>
            <a:pPr eaLnBrk="1" hangingPunct="1">
              <a:buFont typeface="Wingdings 2" pitchFamily="18" charset="2"/>
              <a:buNone/>
            </a:pPr>
            <a:endParaRPr lang="el-GR" altLang="el-GR" sz="2000" smtClean="0">
              <a:latin typeface="Arial" charset="0"/>
              <a:cs typeface="Arial" charset="0"/>
            </a:endParaRPr>
          </a:p>
          <a:p>
            <a:pPr algn="just" eaLnBrk="1" hangingPunct="1"/>
            <a:r>
              <a:rPr lang="el-GR" altLang="el-GR" sz="2000" smtClean="0">
                <a:latin typeface="Arial" charset="0"/>
                <a:cs typeface="Arial" charset="0"/>
              </a:rPr>
              <a:t>Θα πρέπει να χρησιμοποιείται σακχαρόζη και μη θρεπτικό πιπίλισμα (μη φαρμακευτική μέθοδος αντιμετώπισης πόνου)</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Να δίνεται η δυνατότητα στον γονέα να κρατάει το βρέφος και να εφαρμόζει την πολυαισθητηριακή διέγερση με διάφορα ερεθίσματα</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404813"/>
            <a:ext cx="8218487" cy="1155700"/>
          </a:xfrm>
        </p:spPr>
        <p:txBody>
          <a:bodyPr/>
          <a:lstStyle/>
          <a:p>
            <a:pPr eaLnBrk="1" hangingPunct="1"/>
            <a:r>
              <a:rPr lang="el-GR" sz="4000" b="1" smtClean="0">
                <a:latin typeface="Arial" charset="0"/>
                <a:cs typeface="Arial" charset="0"/>
              </a:rPr>
              <a:t>ΠΡΟΕΤΟΙΜΑΣΙΑ</a:t>
            </a:r>
            <a:endParaRPr lang="el-GR" sz="4000" smtClean="0"/>
          </a:p>
        </p:txBody>
      </p:sp>
      <p:sp>
        <p:nvSpPr>
          <p:cNvPr id="15363" name="Content Placeholder 2"/>
          <p:cNvSpPr>
            <a:spLocks noGrp="1"/>
          </p:cNvSpPr>
          <p:nvPr>
            <p:ph idx="1"/>
          </p:nvPr>
        </p:nvSpPr>
        <p:spPr>
          <a:xfrm>
            <a:off x="457200" y="1935163"/>
            <a:ext cx="8435975" cy="4662487"/>
          </a:xfrm>
        </p:spPr>
        <p:txBody>
          <a:bodyPr>
            <a:normAutofit fontScale="70000" lnSpcReduction="20000"/>
          </a:bodyPr>
          <a:lstStyle/>
          <a:p>
            <a:pPr marL="274320" indent="-274320" eaLnBrk="1" fontAlgn="auto" hangingPunct="1">
              <a:spcAft>
                <a:spcPts val="0"/>
              </a:spcAft>
              <a:buClr>
                <a:schemeClr val="accent3"/>
              </a:buClr>
              <a:buFont typeface="Wingdings 2" pitchFamily="18" charset="2"/>
              <a:buNone/>
              <a:defRPr/>
            </a:pPr>
            <a:r>
              <a:rPr lang="el-GR" altLang="el-GR" b="1" dirty="0" smtClean="0">
                <a:latin typeface="Arial" pitchFamily="34" charset="0"/>
                <a:cs typeface="Arial" pitchFamily="34" charset="0"/>
              </a:rPr>
              <a:t>Μεγαλύτερα βρέφη και παιδιά:</a:t>
            </a:r>
          </a:p>
          <a:p>
            <a:pPr marL="274320" indent="-274320" eaLnBrk="1" fontAlgn="auto" hangingPunct="1">
              <a:spcAft>
                <a:spcPts val="0"/>
              </a:spcAft>
              <a:buClr>
                <a:schemeClr val="accent3"/>
              </a:buClr>
              <a:buFont typeface="Wingdings 2" pitchFamily="18" charset="2"/>
              <a:buNone/>
              <a:defRPr/>
            </a:pPr>
            <a:endParaRPr lang="el-GR" altLang="el-GR"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l-GR" altLang="el-GR" dirty="0" smtClean="0">
                <a:latin typeface="Arial" pitchFamily="34" charset="0"/>
                <a:cs typeface="Arial" pitchFamily="34" charset="0"/>
              </a:rPr>
              <a:t>Εφαρμόστε τοπικές κρέμες- αναισθητικό πριν από τη διαδικασία, όποτε είναι δυνατόν:</a:t>
            </a:r>
          </a:p>
          <a:p>
            <a:pPr marL="640080" lvl="1" indent="-246888" eaLnBrk="1" fontAlgn="auto" hangingPunct="1">
              <a:spcAft>
                <a:spcPts val="0"/>
              </a:spcAft>
              <a:buFont typeface="Wingdings 2"/>
              <a:buChar char=""/>
              <a:defRPr/>
            </a:pPr>
            <a:r>
              <a:rPr lang="el-GR" altLang="el-GR" b="1" dirty="0" smtClean="0">
                <a:latin typeface="Arial" pitchFamily="34" charset="0"/>
                <a:cs typeface="Arial" pitchFamily="34" charset="0"/>
              </a:rPr>
              <a:t>ΨΥΚΤΙΚΟ </a:t>
            </a:r>
            <a:r>
              <a:rPr lang="en-US" altLang="el-GR" b="1" dirty="0" smtClean="0">
                <a:latin typeface="Arial" pitchFamily="34" charset="0"/>
                <a:cs typeface="Arial" pitchFamily="34" charset="0"/>
              </a:rPr>
              <a:t>SREY</a:t>
            </a:r>
            <a:r>
              <a:rPr lang="el-GR" altLang="el-GR" b="1" dirty="0" smtClean="0">
                <a:latin typeface="Arial" pitchFamily="34" charset="0"/>
                <a:cs typeface="Arial" pitchFamily="34" charset="0"/>
              </a:rPr>
              <a:t> </a:t>
            </a:r>
            <a:endParaRPr lang="el-GR" altLang="el-GR" dirty="0" smtClean="0">
              <a:latin typeface="Arial" pitchFamily="34" charset="0"/>
              <a:cs typeface="Arial" pitchFamily="34" charset="0"/>
            </a:endParaRPr>
          </a:p>
          <a:p>
            <a:pPr marL="640080" lvl="1" indent="-246888" eaLnBrk="1" fontAlgn="auto" hangingPunct="1">
              <a:spcAft>
                <a:spcPts val="0"/>
              </a:spcAft>
              <a:buFont typeface="Wingdings 2"/>
              <a:buChar char=""/>
              <a:defRPr/>
            </a:pPr>
            <a:r>
              <a:rPr lang="el-GR" altLang="el-GR" b="1" dirty="0" smtClean="0">
                <a:latin typeface="Arial" pitchFamily="34" charset="0"/>
                <a:cs typeface="Arial" pitchFamily="34" charset="0"/>
              </a:rPr>
              <a:t>EMLA ™: 30 λεπτά</a:t>
            </a:r>
          </a:p>
          <a:p>
            <a:pPr marL="640080" lvl="1" indent="-246888" eaLnBrk="1" fontAlgn="auto" hangingPunct="1">
              <a:spcAft>
                <a:spcPts val="0"/>
              </a:spcAft>
              <a:buFont typeface="Wingdings 2"/>
              <a:buChar char=""/>
              <a:defRPr/>
            </a:pPr>
            <a:endParaRPr lang="el-GR" altLang="el-GR"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l-GR" altLang="el-GR" dirty="0" smtClean="0">
                <a:latin typeface="Arial" pitchFamily="34" charset="0"/>
                <a:cs typeface="Arial" pitchFamily="34" charset="0"/>
              </a:rPr>
              <a:t>Εξηγήστε τι κάνετε - χρειάζεται συζήτηση</a:t>
            </a:r>
          </a:p>
          <a:p>
            <a:pPr marL="274320" indent="-274320" eaLnBrk="1" fontAlgn="auto" hangingPunct="1">
              <a:spcAft>
                <a:spcPts val="0"/>
              </a:spcAft>
              <a:buClr>
                <a:schemeClr val="accent3"/>
              </a:buClr>
              <a:buFont typeface="Wingdings 2" pitchFamily="18" charset="2"/>
              <a:buNone/>
              <a:defRPr/>
            </a:pPr>
            <a:endParaRPr lang="el-GR" altLang="el-GR"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l-GR" altLang="el-GR" dirty="0" smtClean="0">
                <a:latin typeface="Arial" pitchFamily="34" charset="0"/>
                <a:cs typeface="Arial" pitchFamily="34" charset="0"/>
              </a:rPr>
              <a:t>Χρησιμοποιήστε </a:t>
            </a:r>
            <a:r>
              <a:rPr lang="el-GR" altLang="el-GR" dirty="0" err="1" smtClean="0">
                <a:latin typeface="Arial" pitchFamily="34" charset="0"/>
                <a:cs typeface="Arial" pitchFamily="34" charset="0"/>
              </a:rPr>
              <a:t>παιγνιοθεραπεία</a:t>
            </a:r>
            <a:r>
              <a:rPr lang="el-GR" altLang="el-GR" dirty="0" smtClean="0">
                <a:latin typeface="Arial" pitchFamily="34" charset="0"/>
                <a:cs typeface="Arial" pitchFamily="34" charset="0"/>
              </a:rPr>
              <a:t>, βίντεο, χαλάρωση και άλλες δεξιότητες απόσπασης της προσοχής</a:t>
            </a:r>
          </a:p>
          <a:p>
            <a:pPr marL="274320" indent="-274320" eaLnBrk="1" fontAlgn="auto" hangingPunct="1">
              <a:spcAft>
                <a:spcPts val="0"/>
              </a:spcAft>
              <a:buClr>
                <a:schemeClr val="accent3"/>
              </a:buClr>
              <a:buFont typeface="Wingdings 2"/>
              <a:buChar char=""/>
              <a:defRPr/>
            </a:pPr>
            <a:endParaRPr lang="en-US" altLang="el-GR"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l-GR" altLang="el-GR" dirty="0" smtClean="0">
                <a:latin typeface="Arial" pitchFamily="34" charset="0"/>
                <a:cs typeface="Arial" pitchFamily="34" charset="0"/>
              </a:rPr>
              <a:t>Επικεντρωθείτε σε παιδί με προηγούμενη τραυματική εμπειρία από φλεβοκέντηση</a:t>
            </a:r>
          </a:p>
          <a:p>
            <a:pPr marL="274320" indent="-274320" eaLnBrk="1" fontAlgn="auto" hangingPunct="1">
              <a:spcAft>
                <a:spcPts val="0"/>
              </a:spcAft>
              <a:buClr>
                <a:schemeClr val="accent3"/>
              </a:buClr>
              <a:buFont typeface="Wingdings 2"/>
              <a:buChar char=""/>
              <a:defRPr/>
            </a:pPr>
            <a:endParaRPr lang="el-GR" altLang="el-GR"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l-GR" altLang="el-GR" sz="2000" b="1" dirty="0" smtClean="0">
                <a:latin typeface="Arial" pitchFamily="34" charset="0"/>
                <a:cs typeface="Arial" pitchFamily="34" charset="0"/>
              </a:rPr>
              <a:t>ΕΙΝΑΙ ΕΥΘΥΝΗ ΟΛΩΝ ΤΩΝ ΥΠΑΛΛΗΛΩΝ ΠΟΥ ΕΜΠΛΕΚΟΝΤΑΙ ΣΤΗΝ ΦΡΟΝΤΙΔΑ ΤΩΝ ΠΑΙΔΙΩΝ ΝΑ ΕΦΑΡΜΟΖΟΥΝ  ΤΕΤΟΙΕΣ  ΠΡΑΚΤΙΚΕΣ ΔΙΑΧΕΙΡΙΣΗΣ ΤΟΥ ΠΟΝΟΥ</a:t>
            </a:r>
          </a:p>
          <a:p>
            <a:pPr marL="274320" indent="-274320" eaLnBrk="1" fontAlgn="auto" hangingPunct="1">
              <a:spcAft>
                <a:spcPts val="0"/>
              </a:spcAft>
              <a:buClr>
                <a:schemeClr val="accent3"/>
              </a:buClr>
              <a:buFont typeface="Wingdings 2"/>
              <a:buChar char=""/>
              <a:defRPr/>
            </a:pPr>
            <a:endParaRPr lang="el-GR" altLang="el-GR" sz="2000" b="1" dirty="0" smtClean="0"/>
          </a:p>
          <a:p>
            <a:pPr marL="274320" indent="-274320" eaLnBrk="1" fontAlgn="auto" hangingPunct="1">
              <a:spcAft>
                <a:spcPts val="0"/>
              </a:spcAft>
              <a:buClr>
                <a:schemeClr val="accent3"/>
              </a:buClr>
              <a:buFont typeface="Wingdings 2"/>
              <a:buChar char=""/>
              <a:defRPr/>
            </a:pPr>
            <a:endParaRPr lang="el-GR" altLang="el-GR" dirty="0" smtClean="0"/>
          </a:p>
        </p:txBody>
      </p:sp>
      <p:pic>
        <p:nvPicPr>
          <p:cNvPr id="16388" name="3 - Εικόνα" descr="ξι9.jpg"/>
          <p:cNvPicPr>
            <a:picLocks noChangeAspect="1"/>
          </p:cNvPicPr>
          <p:nvPr/>
        </p:nvPicPr>
        <p:blipFill>
          <a:blip r:embed="rId3" cstate="print"/>
          <a:srcRect/>
          <a:stretch>
            <a:fillRect/>
          </a:stretch>
        </p:blipFill>
        <p:spPr bwMode="auto">
          <a:xfrm>
            <a:off x="5795963" y="836613"/>
            <a:ext cx="2592387" cy="14779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395288" y="404813"/>
            <a:ext cx="8229600" cy="1143000"/>
          </a:xfrm>
        </p:spPr>
        <p:txBody>
          <a:bodyPr/>
          <a:lstStyle/>
          <a:p>
            <a:pPr eaLnBrk="1" hangingPunct="1"/>
            <a:r>
              <a:rPr lang="el-GR" sz="4000" b="1" smtClean="0">
                <a:latin typeface="Arial" charset="0"/>
                <a:cs typeface="Arial" charset="0"/>
              </a:rPr>
              <a:t>ΠΕΡΙΒΑΛΛΟΝ &amp; ΕΞΟΠΛΙΣΜΟΣ</a:t>
            </a:r>
            <a:endParaRPr lang="el-GR" sz="4000" smtClean="0"/>
          </a:p>
        </p:txBody>
      </p:sp>
      <p:sp>
        <p:nvSpPr>
          <p:cNvPr id="17411" name="2 - Θέση περιεχομένου"/>
          <p:cNvSpPr>
            <a:spLocks noGrp="1"/>
          </p:cNvSpPr>
          <p:nvPr>
            <p:ph idx="1"/>
          </p:nvPr>
        </p:nvSpPr>
        <p:spPr/>
        <p:txBody>
          <a:bodyPr/>
          <a:lstStyle/>
          <a:p>
            <a:pPr eaLnBrk="1" fontAlgn="t" hangingPunct="1">
              <a:buFont typeface="Arial" charset="0"/>
              <a:buChar char="•"/>
            </a:pPr>
            <a:r>
              <a:rPr lang="el-GR" sz="2000" smtClean="0">
                <a:latin typeface="Arial" charset="0"/>
                <a:cs typeface="Arial" charset="0"/>
              </a:rPr>
              <a:t>Όποτε είναι δυνατόν, οι διαδικασίες θα πρέπει να εκτελούνται ΜΑΚΡΙΑ από τη δωμάτιο (αίσθηση ασφάλεια- σιγουριάς)</a:t>
            </a:r>
          </a:p>
          <a:p>
            <a:pPr eaLnBrk="1" fontAlgn="t" hangingPunct="1">
              <a:buFont typeface="Arial" charset="0"/>
              <a:buChar char="•"/>
            </a:pPr>
            <a:endParaRPr lang="el-GR" sz="2000" smtClean="0">
              <a:latin typeface="Arial" charset="0"/>
              <a:cs typeface="Arial" charset="0"/>
            </a:endParaRPr>
          </a:p>
          <a:p>
            <a:pPr eaLnBrk="1" fontAlgn="t" hangingPunct="1">
              <a:buFont typeface="Arial" charset="0"/>
              <a:buChar char="•"/>
            </a:pPr>
            <a:r>
              <a:rPr lang="el-GR" sz="2000" smtClean="0">
                <a:latin typeface="Arial" charset="0"/>
                <a:cs typeface="Arial" charset="0"/>
              </a:rPr>
              <a:t>Χρειάζεται βοηθός- θα χρειαστεί τουλάχιστον ένα άλλο μέλος του προσωπικού</a:t>
            </a:r>
          </a:p>
          <a:p>
            <a:pPr eaLnBrk="1" fontAlgn="t" hangingPunct="1">
              <a:buFont typeface="Arial" charset="0"/>
              <a:buChar char="•"/>
            </a:pPr>
            <a:endParaRPr lang="el-GR" sz="2000" smtClean="0">
              <a:latin typeface="Arial" charset="0"/>
              <a:cs typeface="Arial" charset="0"/>
            </a:endParaRPr>
          </a:p>
          <a:p>
            <a:pPr eaLnBrk="1" fontAlgn="t" hangingPunct="1">
              <a:buFont typeface="Arial" charset="0"/>
              <a:buChar char="•"/>
            </a:pPr>
            <a:r>
              <a:rPr lang="el-GR" sz="2000" smtClean="0">
                <a:latin typeface="Arial" charset="0"/>
                <a:cs typeface="Arial" charset="0"/>
              </a:rPr>
              <a:t>Επαρκής φωτισμός</a:t>
            </a:r>
          </a:p>
          <a:p>
            <a:pPr eaLnBrk="1" hangingPunct="1"/>
            <a:endParaRPr lang="el-GR" smtClean="0"/>
          </a:p>
        </p:txBody>
      </p:sp>
      <p:pic>
        <p:nvPicPr>
          <p:cNvPr id="17412" name="5 - Εικόνα" descr="index.jpg"/>
          <p:cNvPicPr>
            <a:picLocks noChangeAspect="1"/>
          </p:cNvPicPr>
          <p:nvPr/>
        </p:nvPicPr>
        <p:blipFill>
          <a:blip r:embed="rId2" cstate="print"/>
          <a:srcRect/>
          <a:stretch>
            <a:fillRect/>
          </a:stretch>
        </p:blipFill>
        <p:spPr bwMode="auto">
          <a:xfrm>
            <a:off x="3563938" y="4149725"/>
            <a:ext cx="3455987" cy="2447925"/>
          </a:xfrm>
          <a:prstGeom prst="rect">
            <a:avLst/>
          </a:prstGeom>
          <a:noFill/>
          <a:ln w="9525">
            <a:noFill/>
            <a:miter lim="800000"/>
            <a:headEnd/>
            <a:tailEnd/>
          </a:ln>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468313" y="404813"/>
            <a:ext cx="8229600" cy="1143000"/>
          </a:xfrm>
        </p:spPr>
        <p:txBody>
          <a:bodyPr/>
          <a:lstStyle/>
          <a:p>
            <a:pPr eaLnBrk="1" hangingPunct="1"/>
            <a:r>
              <a:rPr lang="el-GR" sz="5400" b="1" smtClean="0">
                <a:latin typeface="Arial" charset="0"/>
                <a:cs typeface="Arial" charset="0"/>
              </a:rPr>
              <a:t>ΕΞΟΠΛΙΣΜΟΣ</a:t>
            </a:r>
            <a:r>
              <a:rPr lang="en-US" sz="5400" b="1" smtClean="0">
                <a:latin typeface="Arial" charset="0"/>
                <a:cs typeface="Arial" charset="0"/>
              </a:rPr>
              <a:t> </a:t>
            </a:r>
            <a:endParaRPr lang="el-GR" smtClean="0"/>
          </a:p>
        </p:txBody>
      </p:sp>
      <p:sp>
        <p:nvSpPr>
          <p:cNvPr id="18435" name="2 - Θέση περιεχομένου"/>
          <p:cNvSpPr>
            <a:spLocks noGrp="1"/>
          </p:cNvSpPr>
          <p:nvPr>
            <p:ph idx="1"/>
          </p:nvPr>
        </p:nvSpPr>
        <p:spPr>
          <a:xfrm>
            <a:off x="468313" y="1628775"/>
            <a:ext cx="8229600" cy="4389438"/>
          </a:xfrm>
        </p:spPr>
        <p:txBody>
          <a:bodyPr/>
          <a:lstStyle/>
          <a:p>
            <a:pPr algn="just" eaLnBrk="1" hangingPunct="1">
              <a:spcBef>
                <a:spcPct val="0"/>
              </a:spcBef>
            </a:pPr>
            <a:r>
              <a:rPr lang="el-GR" sz="2000" smtClean="0">
                <a:latin typeface="Arial" charset="0"/>
                <a:cs typeface="Arial" charset="0"/>
              </a:rPr>
              <a:t>Ο καθετήρας  που πρέπει να επιλεγεί, θα πρέπει να είναι ελαφρώς μικρότερος από τη φλέβα, για πρόληψη βλάβης στον έσω χιτώνα και για εξασφάλιση επαρκούς ροής  του αίματος γύρω από τον καθετήρα ώστε να μειωθεί ο κίνδυνος φλεβίτιδας</a:t>
            </a:r>
          </a:p>
          <a:p>
            <a:pPr algn="just" eaLnBrk="1" hangingPunct="1">
              <a:spcBef>
                <a:spcPct val="0"/>
              </a:spcBef>
            </a:pPr>
            <a:endParaRPr lang="el-GR" sz="2000" smtClean="0">
              <a:latin typeface="Arial" charset="0"/>
              <a:cs typeface="Arial" charset="0"/>
            </a:endParaRPr>
          </a:p>
          <a:p>
            <a:pPr algn="just" eaLnBrk="1" hangingPunct="1">
              <a:spcBef>
                <a:spcPct val="0"/>
              </a:spcBef>
            </a:pPr>
            <a:endParaRPr lang="el-GR" sz="2000" smtClean="0">
              <a:latin typeface="Arial" charset="0"/>
              <a:cs typeface="Arial" charset="0"/>
            </a:endParaRPr>
          </a:p>
          <a:p>
            <a:pPr algn="just" eaLnBrk="1" hangingPunct="1">
              <a:spcBef>
                <a:spcPct val="0"/>
              </a:spcBef>
            </a:pPr>
            <a:r>
              <a:rPr lang="el-GR" sz="2000" smtClean="0">
                <a:latin typeface="Arial" charset="0"/>
                <a:cs typeface="Arial" charset="0"/>
              </a:rPr>
              <a:t>Το μέγεθος και το χρώμα του καθετήρα καθορίζεται από τα σωματομετρικά χαρακτηριστικά του παιδιού</a:t>
            </a:r>
          </a:p>
          <a:p>
            <a:pPr algn="just" eaLnBrk="1" hangingPunct="1">
              <a:spcBef>
                <a:spcPct val="0"/>
              </a:spcBef>
            </a:pPr>
            <a:endParaRPr lang="el-GR" sz="2000" smtClean="0">
              <a:latin typeface="Arial" charset="0"/>
              <a:cs typeface="Arial" charset="0"/>
            </a:endParaRPr>
          </a:p>
          <a:p>
            <a:pPr algn="just" eaLnBrk="1" hangingPunct="1">
              <a:spcBef>
                <a:spcPct val="0"/>
              </a:spcBef>
            </a:pPr>
            <a:endParaRPr lang="el-GR" sz="2000" smtClean="0">
              <a:latin typeface="Arial" charset="0"/>
              <a:cs typeface="Arial" charset="0"/>
            </a:endParaRPr>
          </a:p>
          <a:p>
            <a:pPr algn="just" eaLnBrk="1" hangingPunct="1">
              <a:spcBef>
                <a:spcPct val="0"/>
              </a:spcBef>
            </a:pPr>
            <a:r>
              <a:rPr lang="el-GR" sz="2000" smtClean="0">
                <a:latin typeface="Arial" charset="0"/>
                <a:cs typeface="Arial" charset="0"/>
              </a:rPr>
              <a:t>Στα βρέφη κα παιδιά χρησιμοποιούνται καθετήρες 19 - 27 </a:t>
            </a:r>
            <a:r>
              <a:rPr lang="en-US" sz="2000" smtClean="0">
                <a:latin typeface="Arial" charset="0"/>
                <a:cs typeface="Arial" charset="0"/>
              </a:rPr>
              <a:t>gauge</a:t>
            </a:r>
            <a:endParaRPr lang="el-GR" sz="2000" smtClean="0">
              <a:latin typeface="Arial" charset="0"/>
              <a:cs typeface="Arial" charset="0"/>
            </a:endParaRPr>
          </a:p>
          <a:p>
            <a:pPr eaLnBrk="1" hangingPunct="1"/>
            <a:endParaRPr lang="el-GR" sz="2000" smtClean="0">
              <a:latin typeface="Arial" charset="0"/>
              <a:cs typeface="Arial"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971550" y="692150"/>
            <a:ext cx="4640263" cy="703263"/>
          </a:xfrm>
        </p:spPr>
        <p:txBody>
          <a:bodyPr/>
          <a:lstStyle/>
          <a:p>
            <a:pPr eaLnBrk="1" hangingPunct="1"/>
            <a:r>
              <a:rPr lang="el-GR" sz="4000" b="1" smtClean="0">
                <a:latin typeface="Arial" charset="0"/>
                <a:cs typeface="Arial" charset="0"/>
              </a:rPr>
              <a:t>ΕΞΟΠΛΙΣΜΟΣ</a:t>
            </a:r>
          </a:p>
        </p:txBody>
      </p:sp>
      <p:pic>
        <p:nvPicPr>
          <p:cNvPr id="19459" name="Picture 2"/>
          <p:cNvPicPr>
            <a:picLocks noGrp="1" noChangeAspect="1" noChangeArrowheads="1"/>
          </p:cNvPicPr>
          <p:nvPr>
            <p:ph idx="1"/>
          </p:nvPr>
        </p:nvPicPr>
        <p:blipFill>
          <a:blip r:embed="rId3" cstate="print"/>
          <a:srcRect/>
          <a:stretch>
            <a:fillRect/>
          </a:stretch>
        </p:blipFill>
        <p:spPr>
          <a:xfrm>
            <a:off x="468313" y="1844675"/>
            <a:ext cx="7023100" cy="4389438"/>
          </a:xfrm>
        </p:spPr>
      </p:pic>
      <p:pic>
        <p:nvPicPr>
          <p:cNvPr id="19460" name="Picture 3"/>
          <p:cNvPicPr>
            <a:picLocks noChangeAspect="1" noChangeArrowheads="1"/>
          </p:cNvPicPr>
          <p:nvPr/>
        </p:nvPicPr>
        <p:blipFill>
          <a:blip r:embed="rId4" cstate="print"/>
          <a:srcRect l="13672" t="14999" r="39453" b="32500"/>
          <a:stretch>
            <a:fillRect/>
          </a:stretch>
        </p:blipFill>
        <p:spPr bwMode="auto">
          <a:xfrm>
            <a:off x="5003800" y="2060575"/>
            <a:ext cx="4140200" cy="4797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692150"/>
            <a:ext cx="8002587" cy="631825"/>
          </a:xfrm>
        </p:spPr>
        <p:txBody>
          <a:bodyPr>
            <a:normAutofit fontScale="90000"/>
          </a:bodyPr>
          <a:lstStyle/>
          <a:p>
            <a:pPr eaLnBrk="1" fontAlgn="auto" hangingPunct="1">
              <a:spcAft>
                <a:spcPts val="0"/>
              </a:spcAft>
              <a:defRPr/>
            </a:pPr>
            <a:r>
              <a:rPr lang="el-GR" b="1" dirty="0" smtClean="0">
                <a:latin typeface="Arial" pitchFamily="34" charset="0"/>
                <a:cs typeface="Arial" pitchFamily="34" charset="0"/>
              </a:rPr>
              <a:t>ΑΠΑΡΑΙΤΗΤΟΣ ΕΞΟΠΛΙΣΜΟΣ</a:t>
            </a:r>
            <a:endParaRPr lang="el-GR" b="1" dirty="0">
              <a:latin typeface="Arial" pitchFamily="34" charset="0"/>
              <a:cs typeface="Arial" pitchFamily="34" charset="0"/>
            </a:endParaRPr>
          </a:p>
        </p:txBody>
      </p:sp>
      <p:sp>
        <p:nvSpPr>
          <p:cNvPr id="20483" name="2 - Θέση περιεχομένου"/>
          <p:cNvSpPr>
            <a:spLocks noGrp="1"/>
          </p:cNvSpPr>
          <p:nvPr>
            <p:ph idx="1"/>
          </p:nvPr>
        </p:nvSpPr>
        <p:spPr>
          <a:xfrm>
            <a:off x="457200" y="1600200"/>
            <a:ext cx="8043863" cy="4873625"/>
          </a:xfrm>
        </p:spPr>
        <p:txBody>
          <a:bodyPr/>
          <a:lstStyle/>
          <a:p>
            <a:pPr eaLnBrk="1" hangingPunct="1"/>
            <a:r>
              <a:rPr lang="el-GR" altLang="el-GR" sz="2000" smtClean="0">
                <a:latin typeface="Arial" charset="0"/>
                <a:cs typeface="Arial" charset="0"/>
              </a:rPr>
              <a:t>Μη αποστειρωμένα γάντια (καθαρή τεχνική)</a:t>
            </a:r>
          </a:p>
          <a:p>
            <a:pPr eaLnBrk="1" hangingPunct="1"/>
            <a:r>
              <a:rPr lang="el-GR" altLang="el-GR" sz="2000" smtClean="0">
                <a:latin typeface="Arial" charset="0"/>
                <a:cs typeface="Arial" charset="0"/>
              </a:rPr>
              <a:t>Κατάλληλο μέγεθος καθετήρα (ανάλογα με τα σωματομετρικά χαρακτηριστικά του ασθενούς)</a:t>
            </a:r>
          </a:p>
          <a:p>
            <a:pPr eaLnBrk="1" hangingPunct="1"/>
            <a:r>
              <a:rPr lang="el-GR" altLang="el-GR" sz="2000" smtClean="0">
                <a:latin typeface="Arial" charset="0"/>
                <a:cs typeface="Arial" charset="0"/>
              </a:rPr>
              <a:t>Τολύπια εμποτισμένα με αντισηπτικό αλκοολικό διάλυμα </a:t>
            </a:r>
          </a:p>
          <a:p>
            <a:pPr eaLnBrk="1" hangingPunct="1"/>
            <a:r>
              <a:rPr lang="el-GR" altLang="el-GR" sz="2000" smtClean="0">
                <a:latin typeface="Arial" charset="0"/>
                <a:cs typeface="Arial" charset="0"/>
              </a:rPr>
              <a:t>Στεγνά τολύπια</a:t>
            </a:r>
          </a:p>
          <a:p>
            <a:pPr eaLnBrk="1" hangingPunct="1"/>
            <a:r>
              <a:rPr lang="el-GR" altLang="el-GR" sz="2000" smtClean="0">
                <a:latin typeface="Arial" charset="0"/>
                <a:cs typeface="Arial" charset="0"/>
              </a:rPr>
              <a:t>2 Σύριγγες με φυσιολογικό ορό</a:t>
            </a:r>
          </a:p>
          <a:p>
            <a:pPr eaLnBrk="1" hangingPunct="1"/>
            <a:r>
              <a:rPr lang="el-GR" altLang="el-GR" sz="2000" smtClean="0">
                <a:latin typeface="Arial" charset="0"/>
                <a:cs typeface="Arial" charset="0"/>
              </a:rPr>
              <a:t>Συνδετικό Τ(εξαερωμένο) </a:t>
            </a:r>
          </a:p>
          <a:p>
            <a:pPr eaLnBrk="1" hangingPunct="1"/>
            <a:r>
              <a:rPr lang="el-GR" altLang="el-GR" sz="2000" smtClean="0">
                <a:latin typeface="Arial" charset="0"/>
                <a:cs typeface="Arial" charset="0"/>
              </a:rPr>
              <a:t>Διαφανής μεμβράνη και ταινίες σταθεροποίησης</a:t>
            </a:r>
          </a:p>
          <a:p>
            <a:pPr eaLnBrk="1" hangingPunct="1"/>
            <a:r>
              <a:rPr lang="el-GR" altLang="el-GR" sz="2000" smtClean="0">
                <a:latin typeface="Arial" charset="0"/>
                <a:cs typeface="Arial" charset="0"/>
              </a:rPr>
              <a:t>Νάρθηκας</a:t>
            </a:r>
          </a:p>
          <a:p>
            <a:pPr eaLnBrk="1" hangingPunct="1"/>
            <a:r>
              <a:rPr lang="el-GR" altLang="el-GR" sz="2000" smtClean="0">
                <a:latin typeface="Arial" charset="0"/>
                <a:cs typeface="Arial" charset="0"/>
              </a:rPr>
              <a:t>Λάστιχο περίδεσης</a:t>
            </a:r>
          </a:p>
          <a:p>
            <a:pPr eaLnBrk="1" hangingPunct="1"/>
            <a:r>
              <a:rPr lang="el-GR" altLang="el-GR" sz="2000" smtClean="0">
                <a:latin typeface="Arial" charset="0"/>
                <a:cs typeface="Arial" charset="0"/>
              </a:rPr>
              <a:t>Τοπικό αναισθητικό </a:t>
            </a:r>
          </a:p>
          <a:p>
            <a:pPr eaLnBrk="1" hangingPunct="1"/>
            <a:endParaRPr lang="el-GR" altLang="el-GR" sz="200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l="12514" t="13574" r="51973" b="10663"/>
          <a:stretch>
            <a:fillRect/>
          </a:stretch>
        </p:blipFill>
        <p:spPr>
          <a:xfrm>
            <a:off x="323850" y="785813"/>
            <a:ext cx="3140075" cy="5307012"/>
          </a:xfrm>
        </p:spPr>
      </p:pic>
      <p:pic>
        <p:nvPicPr>
          <p:cNvPr id="21507" name="Picture 3"/>
          <p:cNvPicPr>
            <a:picLocks noChangeAspect="1" noChangeArrowheads="1"/>
          </p:cNvPicPr>
          <p:nvPr/>
        </p:nvPicPr>
        <p:blipFill>
          <a:blip r:embed="rId3" cstate="print"/>
          <a:srcRect l="12500" t="14375" r="42969" b="31250"/>
          <a:stretch>
            <a:fillRect/>
          </a:stretch>
        </p:blipFill>
        <p:spPr bwMode="auto">
          <a:xfrm>
            <a:off x="3635375" y="836613"/>
            <a:ext cx="4857750" cy="52165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323850" y="476250"/>
            <a:ext cx="7905750" cy="1143000"/>
          </a:xfrm>
        </p:spPr>
        <p:txBody>
          <a:bodyPr/>
          <a:lstStyle/>
          <a:p>
            <a:pPr eaLnBrk="1" hangingPunct="1"/>
            <a:r>
              <a:rPr lang="el-GR" sz="4000" b="1" smtClean="0">
                <a:latin typeface="Arial" charset="0"/>
                <a:cs typeface="Arial" charset="0"/>
              </a:rPr>
              <a:t>ΤΟΠΟΘΕΤΗΣΗ </a:t>
            </a:r>
          </a:p>
        </p:txBody>
      </p:sp>
      <p:sp>
        <p:nvSpPr>
          <p:cNvPr id="22531" name="2 - Θέση περιεχομένου"/>
          <p:cNvSpPr>
            <a:spLocks noGrp="1"/>
          </p:cNvSpPr>
          <p:nvPr>
            <p:ph idx="1"/>
          </p:nvPr>
        </p:nvSpPr>
        <p:spPr>
          <a:xfrm>
            <a:off x="0" y="1773238"/>
            <a:ext cx="8229600" cy="4389437"/>
          </a:xfrm>
        </p:spPr>
        <p:txBody>
          <a:bodyPr/>
          <a:lstStyle/>
          <a:p>
            <a:pPr eaLnBrk="1" hangingPunct="1"/>
            <a:endParaRPr lang="el-GR" altLang="el-GR" sz="2000" smtClean="0"/>
          </a:p>
          <a:p>
            <a:pPr algn="just" eaLnBrk="1" hangingPunct="1"/>
            <a:r>
              <a:rPr lang="el-GR" altLang="el-GR" sz="2000" smtClean="0"/>
              <a:t>Επειδή τα βρέφη και τα μικρά παιδιά είναι απίθανο να συνεργαστούν, συνιστάται ότι ένας βοηθός βοηθά στην σταθεροποίηση του άκρου κατά τη διάρκεια της διαδικασίας</a:t>
            </a:r>
          </a:p>
          <a:p>
            <a:pPr algn="just" eaLnBrk="1" hangingPunct="1">
              <a:buFont typeface="Wingdings" pitchFamily="2" charset="2"/>
              <a:buNone/>
            </a:pPr>
            <a:endParaRPr lang="el-GR" altLang="el-GR" sz="2000" smtClean="0"/>
          </a:p>
          <a:p>
            <a:pPr algn="just" eaLnBrk="1" hangingPunct="1"/>
            <a:r>
              <a:rPr lang="el-GR" altLang="el-GR" sz="2000" smtClean="0"/>
              <a:t>Εξασφάλιση επαρκή φωτισμού και ζεστού δωματίου ώστε να  επιτευχθεί αγγειοδιαστολή. Ίσως χρειαστεί ρύθμιση  του ύψους ή της θέσης του κρεβατιού ή της καρέκλας έτσι ώστε να αποφεύγονται οι άσκοπες κάμψεις</a:t>
            </a:r>
          </a:p>
          <a:p>
            <a:pPr algn="just" eaLnBrk="1" hangingPunct="1">
              <a:buFont typeface="Wingdings" pitchFamily="2" charset="2"/>
              <a:buNone/>
            </a:pPr>
            <a:endParaRPr lang="el-GR" altLang="el-GR" sz="2000" smtClean="0"/>
          </a:p>
          <a:p>
            <a:pPr algn="just" eaLnBrk="1" hangingPunct="1"/>
            <a:r>
              <a:rPr lang="el-GR" altLang="el-GR" sz="2000" smtClean="0"/>
              <a:t>Βεβαιωθείτε ότι ο ασθενής είναι σε άνετη θέση. Τοποθετήστε ένα μαξιλάρι ή μια τυλιγμένη πετσέτα κάτω απλωμένο χέρι του ασθενούς</a:t>
            </a:r>
          </a:p>
          <a:p>
            <a:pPr eaLnBrk="1" hangingPunct="1"/>
            <a:endParaRPr lang="el-GR" altLang="el-GR" smtClean="0"/>
          </a:p>
        </p:txBody>
      </p:sp>
      <p:pic>
        <p:nvPicPr>
          <p:cNvPr id="22532" name="3 - Εικόνα" descr="νη.jpg"/>
          <p:cNvPicPr>
            <a:picLocks noChangeAspect="1"/>
          </p:cNvPicPr>
          <p:nvPr/>
        </p:nvPicPr>
        <p:blipFill>
          <a:blip r:embed="rId2" cstate="print"/>
          <a:srcRect/>
          <a:stretch>
            <a:fillRect/>
          </a:stretch>
        </p:blipFill>
        <p:spPr bwMode="auto">
          <a:xfrm>
            <a:off x="6084888" y="765175"/>
            <a:ext cx="2428875" cy="15303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algn="ctr"/>
            <a:r>
              <a:rPr lang="el-GR" sz="3600" b="1" smtClean="0"/>
              <a:t>Τοποθέτηση  Περιφερικού Φλεβικού Καθετήρα (ΠΦΚ)</a:t>
            </a:r>
            <a:r>
              <a:rPr lang="el-GR" sz="3600" smtClean="0"/>
              <a:t/>
            </a:r>
            <a:br>
              <a:rPr lang="el-GR" sz="3600" smtClean="0"/>
            </a:br>
            <a:endParaRPr lang="el-GR" sz="3600" smtClean="0"/>
          </a:p>
        </p:txBody>
      </p:sp>
      <p:sp>
        <p:nvSpPr>
          <p:cNvPr id="23555" name="2 - Θέση περιεχομένου"/>
          <p:cNvSpPr>
            <a:spLocks noGrp="1"/>
          </p:cNvSpPr>
          <p:nvPr>
            <p:ph idx="1"/>
          </p:nvPr>
        </p:nvSpPr>
        <p:spPr>
          <a:xfrm>
            <a:off x="611188" y="1484313"/>
            <a:ext cx="8229600" cy="5373687"/>
          </a:xfrm>
        </p:spPr>
        <p:txBody>
          <a:bodyPr/>
          <a:lstStyle/>
          <a:p>
            <a:pPr>
              <a:buFont typeface="Wingdings 2" pitchFamily="18" charset="2"/>
              <a:buNone/>
            </a:pPr>
            <a:r>
              <a:rPr lang="en-US" sz="1600" b="1" smtClean="0"/>
              <a:t>     </a:t>
            </a:r>
            <a:r>
              <a:rPr lang="el-GR" sz="1600" b="1" smtClean="0"/>
              <a:t>Πράξη διαδερμικής εισαγωγής μιας βελόνας ή καθετήρα μέσα στην φλέβα η οποία απαιτεί:</a:t>
            </a:r>
            <a:endParaRPr lang="el-GR" sz="1600" smtClean="0"/>
          </a:p>
          <a:p>
            <a:r>
              <a:rPr lang="el-GR" sz="1600" smtClean="0"/>
              <a:t>ΑΣΗΠΤΗ τεχνική</a:t>
            </a:r>
            <a:r>
              <a:rPr lang="en-US" sz="1600" smtClean="0"/>
              <a:t>, Aseptic Non Touch Technique – </a:t>
            </a:r>
            <a:r>
              <a:rPr lang="el-GR" sz="1600" smtClean="0"/>
              <a:t>ΑΝΤΤ</a:t>
            </a:r>
            <a:r>
              <a:rPr lang="en-US" sz="1600" smtClean="0"/>
              <a:t>. </a:t>
            </a:r>
            <a:r>
              <a:rPr lang="el-GR" sz="1600" smtClean="0"/>
              <a:t>Ο όρος ΑΝΤΤ αναφέρεται στην τροποποιημένη άσηπτη τεχνική, κατά την οποία λαμβάνονται μέτρα ώστε να μην ακουμπάμε (non touch) καίρια σημεία (key points) κατά τον χειρισμό αποστειρωμένου υλικού. Σκοπός είναι η διατήρηση της ασηψίας τους στην εκτέλεση της τεχνικής και η μείωση του κινδύνου μεταφοράς  παθογόνων μικροοργανισμών από το περιβάλλον / νοσηλευτή στον ασθενή</a:t>
            </a:r>
          </a:p>
          <a:p>
            <a:endParaRPr lang="el-GR" sz="1600" smtClean="0"/>
          </a:p>
          <a:p>
            <a:r>
              <a:rPr lang="el-GR" sz="1600" smtClean="0"/>
              <a:t>Πριν την φλεβοκέντηση καλό πλύσιμο και στέγνωμα  των χεριών ή χρήση αλκοολούχου διαλύματος. Αν απαιτείται η χρήση  γαντιών θα πρέπει να αλλάζονται από ασθενή σε ασθενή</a:t>
            </a:r>
          </a:p>
          <a:p>
            <a:r>
              <a:rPr lang="el-GR" sz="1600" smtClean="0"/>
              <a:t>Απολύμανση με  αποστειρωμένη γάζα ή τολύπιο εμποτισμένο με οινόπνευμα, ή με χλωρεξιδίνη 2% σε 70% διάλυμα οινοπνεύματος, ή Betadine,  ξεκινώντας   από το κέντρο του σημείου φλεβοκέντησης και προς τα έξω με κυκλική φορά για 30 δευτερόλεπτα.</a:t>
            </a:r>
            <a:endParaRPr lang="en-US" sz="1600" smtClean="0"/>
          </a:p>
          <a:p>
            <a:endParaRPr lang="el-GR" sz="1600" smtClean="0"/>
          </a:p>
          <a:p>
            <a:r>
              <a:rPr lang="el-GR" sz="1600" smtClean="0"/>
              <a:t>Στέγνωμα της περιοχής για λίγα δευτερόλεπτα</a:t>
            </a:r>
          </a:p>
          <a:p>
            <a:pPr>
              <a:buFont typeface="Wingdings 2" pitchFamily="18" charset="2"/>
              <a:buNone/>
            </a:pPr>
            <a:r>
              <a:rPr lang="el-GR" sz="1600" smtClean="0"/>
              <a:t> </a:t>
            </a:r>
          </a:p>
          <a:p>
            <a:r>
              <a:rPr lang="el-GR" sz="1600" smtClean="0"/>
              <a:t> Το σημείο που έχουμε απολυμάνει  και στο οποίο θα εισάγουμε την βελόνη δεν θα πρέπει να το αγγίξουμε ξανά</a:t>
            </a:r>
          </a:p>
          <a:p>
            <a:endParaRPr lang="el-GR" smtClean="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539750" y="0"/>
            <a:ext cx="8229600" cy="1143000"/>
          </a:xfrm>
        </p:spPr>
        <p:txBody>
          <a:bodyPr/>
          <a:lstStyle/>
          <a:p>
            <a:pPr eaLnBrk="1" hangingPunct="1"/>
            <a:r>
              <a:rPr lang="el-GR" sz="4000" b="1" smtClean="0">
                <a:latin typeface="Arial" charset="0"/>
                <a:cs typeface="Arial" charset="0"/>
              </a:rPr>
              <a:t>ΟΡΙΣΜΟΣ</a:t>
            </a:r>
          </a:p>
        </p:txBody>
      </p:sp>
      <p:sp>
        <p:nvSpPr>
          <p:cNvPr id="9219" name="2 - Θέση περιεχομένου"/>
          <p:cNvSpPr>
            <a:spLocks noGrp="1"/>
          </p:cNvSpPr>
          <p:nvPr>
            <p:ph idx="1"/>
          </p:nvPr>
        </p:nvSpPr>
        <p:spPr>
          <a:xfrm>
            <a:off x="468313" y="1341438"/>
            <a:ext cx="7467600" cy="1400175"/>
          </a:xfrm>
        </p:spPr>
        <p:txBody>
          <a:bodyPr>
            <a:normAutofit fontScale="85000" lnSpcReduction="10000"/>
          </a:bodyPr>
          <a:lstStyle/>
          <a:p>
            <a:pPr marL="274320" indent="-274320" algn="just" eaLnBrk="1" fontAlgn="auto" hangingPunct="1">
              <a:lnSpc>
                <a:spcPct val="160000"/>
              </a:lnSpc>
              <a:spcAft>
                <a:spcPts val="0"/>
              </a:spcAft>
              <a:buClr>
                <a:schemeClr val="accent3"/>
              </a:buClr>
              <a:buFont typeface="Wingdings" pitchFamily="2" charset="2"/>
              <a:buNone/>
              <a:defRPr/>
            </a:pPr>
            <a:r>
              <a:rPr lang="el-GR" altLang="el-GR" dirty="0" smtClean="0">
                <a:latin typeface="Arial" charset="0"/>
                <a:cs typeface="Arial" charset="0"/>
              </a:rPr>
              <a:t>   </a:t>
            </a:r>
            <a:r>
              <a:rPr lang="el-GR" altLang="el-GR" sz="2000" dirty="0" smtClean="0">
                <a:latin typeface="Arial" charset="0"/>
                <a:cs typeface="Arial" charset="0"/>
              </a:rPr>
              <a:t>Είναι η διαδικασία τοποθέτησης καθετήρα σε φλεβικό αγγείο προκειμένου να αποκτήσουμε πρόσβαση στον </a:t>
            </a:r>
            <a:r>
              <a:rPr lang="el-GR" altLang="el-GR" sz="2000" dirty="0" err="1" smtClean="0">
                <a:latin typeface="Arial" charset="0"/>
                <a:cs typeface="Arial" charset="0"/>
              </a:rPr>
              <a:t>ενδαγγειακό</a:t>
            </a:r>
            <a:r>
              <a:rPr lang="el-GR" altLang="el-GR" sz="2000" dirty="0" smtClean="0">
                <a:latin typeface="Arial" charset="0"/>
                <a:cs typeface="Arial" charset="0"/>
              </a:rPr>
              <a:t> χώρο ή/και να συλλέξουμε δείγμα για τον κατάλληλο εργαστηριακό έλεγχο</a:t>
            </a:r>
          </a:p>
        </p:txBody>
      </p:sp>
      <p:pic>
        <p:nvPicPr>
          <p:cNvPr id="4" name="Picture 7"/>
          <p:cNvPicPr>
            <a:picLocks noChangeAspect="1" noChangeArrowheads="1"/>
          </p:cNvPicPr>
          <p:nvPr/>
        </p:nvPicPr>
        <p:blipFill>
          <a:blip r:embed="rId3" cstate="print"/>
          <a:srcRect/>
          <a:stretch>
            <a:fillRect/>
          </a:stretch>
        </p:blipFill>
        <p:spPr bwMode="auto">
          <a:xfrm>
            <a:off x="3635896" y="2852936"/>
            <a:ext cx="2870200" cy="2152650"/>
          </a:xfrm>
          <a:prstGeom prst="rect">
            <a:avLst/>
          </a:prstGeom>
          <a:ln>
            <a:noFill/>
          </a:ln>
          <a:effectLst>
            <a:softEdge rad="112500"/>
          </a:effectLst>
        </p:spPr>
      </p:pic>
      <p:pic>
        <p:nvPicPr>
          <p:cNvPr id="5" name="Picture 6"/>
          <p:cNvPicPr>
            <a:picLocks noChangeAspect="1" noChangeArrowheads="1"/>
          </p:cNvPicPr>
          <p:nvPr/>
        </p:nvPicPr>
        <p:blipFill>
          <a:blip r:embed="rId4" cstate="print"/>
          <a:srcRect/>
          <a:stretch>
            <a:fillRect/>
          </a:stretch>
        </p:blipFill>
        <p:spPr bwMode="auto">
          <a:xfrm>
            <a:off x="3995936" y="4912360"/>
            <a:ext cx="2438400" cy="1945640"/>
          </a:xfrm>
          <a:prstGeom prst="rect">
            <a:avLst/>
          </a:prstGeom>
          <a:ln>
            <a:noFill/>
          </a:ln>
          <a:effectLst>
            <a:softEdge rad="112500"/>
          </a:effectLst>
        </p:spPr>
      </p:pic>
      <p:pic>
        <p:nvPicPr>
          <p:cNvPr id="6" name="Picture 5"/>
          <p:cNvPicPr>
            <a:picLocks noChangeAspect="1" noChangeArrowheads="1"/>
          </p:cNvPicPr>
          <p:nvPr/>
        </p:nvPicPr>
        <p:blipFill>
          <a:blip r:embed="rId5" cstate="print"/>
          <a:srcRect/>
          <a:stretch>
            <a:fillRect/>
          </a:stretch>
        </p:blipFill>
        <p:spPr bwMode="auto">
          <a:xfrm>
            <a:off x="539552" y="3573016"/>
            <a:ext cx="2808312" cy="2503160"/>
          </a:xfrm>
          <a:prstGeom prst="ellipse">
            <a:avLst/>
          </a:prstGeom>
          <a:ln>
            <a:noFill/>
          </a:ln>
          <a:effectLst>
            <a:softEdge rad="112500"/>
          </a:effectLst>
        </p:spPr>
      </p:pic>
      <p:pic>
        <p:nvPicPr>
          <p:cNvPr id="7" name="Picture 9"/>
          <p:cNvPicPr>
            <a:picLocks noChangeAspect="1" noChangeArrowheads="1"/>
          </p:cNvPicPr>
          <p:nvPr/>
        </p:nvPicPr>
        <p:blipFill>
          <a:blip r:embed="rId6" cstate="print"/>
          <a:srcRect/>
          <a:stretch>
            <a:fillRect/>
          </a:stretch>
        </p:blipFill>
        <p:spPr bwMode="auto">
          <a:xfrm>
            <a:off x="6505575" y="4077072"/>
            <a:ext cx="2638425" cy="1858963"/>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a:xfrm>
            <a:off x="1060450" y="1935163"/>
            <a:ext cx="7023100" cy="4733925"/>
          </a:xfrm>
        </p:spPr>
      </p:pic>
      <p:sp>
        <p:nvSpPr>
          <p:cNvPr id="5" name="4 - TextBox"/>
          <p:cNvSpPr txBox="1"/>
          <p:nvPr/>
        </p:nvSpPr>
        <p:spPr>
          <a:xfrm>
            <a:off x="785813" y="500063"/>
            <a:ext cx="7286625" cy="1384300"/>
          </a:xfrm>
          <a:prstGeom prst="rect">
            <a:avLst/>
          </a:prstGeom>
          <a:solidFill>
            <a:schemeClr val="accent1">
              <a:lumMod val="60000"/>
              <a:lumOff val="40000"/>
            </a:schemeClr>
          </a:solidFill>
        </p:spPr>
        <p:txBody>
          <a:bodyPr>
            <a:spAutoFit/>
          </a:bodyPr>
          <a:lstStyle/>
          <a:p>
            <a:pPr algn="ctr" eaLnBrk="1" fontAlgn="auto" hangingPunct="1">
              <a:spcBef>
                <a:spcPts val="0"/>
              </a:spcBef>
              <a:spcAft>
                <a:spcPts val="0"/>
              </a:spcAft>
              <a:defRPr/>
            </a:pPr>
            <a:r>
              <a:rPr lang="el-GR" sz="2800" b="1" dirty="0">
                <a:solidFill>
                  <a:schemeClr val="bg1"/>
                </a:solidFill>
                <a:latin typeface="Arial" pitchFamily="34" charset="0"/>
                <a:cs typeface="Arial" pitchFamily="34" charset="0"/>
              </a:rPr>
              <a:t>Τοποθέτηση λάστιχου περίδεσης ώστε να επιτευχθεί φλεβική στάση και επισκόπηση ή ψηλάφηση φλεβών</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288" y="1801813"/>
            <a:ext cx="8229600" cy="5056187"/>
          </a:xfrm>
        </p:spPr>
        <p:txBody>
          <a:bodyPr>
            <a:normAutofit/>
          </a:bodyPr>
          <a:lstStyle/>
          <a:p>
            <a:pPr marL="274320" indent="-274320" eaLnBrk="1" fontAlgn="auto" hangingPunct="1">
              <a:spcAft>
                <a:spcPts val="0"/>
              </a:spcAft>
              <a:buClr>
                <a:schemeClr val="accent3"/>
              </a:buClr>
              <a:buFont typeface="Wingdings" pitchFamily="2" charset="2"/>
              <a:buChar char="§"/>
              <a:defRPr/>
            </a:pPr>
            <a:r>
              <a:rPr lang="el-GR" sz="2000" dirty="0" smtClean="0">
                <a:latin typeface="Arial" pitchFamily="34" charset="0"/>
                <a:cs typeface="Arial" pitchFamily="34" charset="0"/>
              </a:rPr>
              <a:t>Άνοιγμα και κλείσιμο της γροθιάς </a:t>
            </a:r>
          </a:p>
          <a:p>
            <a:pPr marL="274320" indent="-274320" eaLnBrk="1" fontAlgn="auto" hangingPunct="1">
              <a:spcAft>
                <a:spcPts val="0"/>
              </a:spcAft>
              <a:buClr>
                <a:schemeClr val="accent3"/>
              </a:buClr>
              <a:buFont typeface="Wingdings" pitchFamily="2" charset="2"/>
              <a:buChar char="§"/>
              <a:defRPr/>
            </a:pPr>
            <a:endParaRPr lang="el-GR"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l-GR" sz="2000" dirty="0" smtClean="0">
                <a:latin typeface="Arial" pitchFamily="34" charset="0"/>
                <a:cs typeface="Arial" pitchFamily="34" charset="0"/>
              </a:rPr>
              <a:t>Βαρύτητα πχ κρατώντας το χέρι χαμηλότερα</a:t>
            </a:r>
          </a:p>
          <a:p>
            <a:pPr marL="274320" indent="-274320" eaLnBrk="1" fontAlgn="auto" hangingPunct="1">
              <a:spcAft>
                <a:spcPts val="0"/>
              </a:spcAft>
              <a:buClr>
                <a:schemeClr val="accent3"/>
              </a:buClr>
              <a:buFont typeface="Wingdings" pitchFamily="2" charset="2"/>
              <a:buChar char="§"/>
              <a:defRPr/>
            </a:pPr>
            <a:endParaRPr lang="el-GR"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l-GR" sz="2000" dirty="0" smtClean="0">
                <a:latin typeface="Arial" pitchFamily="34" charset="0"/>
                <a:cs typeface="Arial" pitchFamily="34" charset="0"/>
              </a:rPr>
              <a:t>Ελαφρό κτύπημα ή χαϊδεύοντας το σημείο</a:t>
            </a:r>
          </a:p>
          <a:p>
            <a:pPr marL="274320" indent="-274320" eaLnBrk="1" fontAlgn="auto" hangingPunct="1">
              <a:spcAft>
                <a:spcPts val="0"/>
              </a:spcAft>
              <a:buClr>
                <a:schemeClr val="accent3"/>
              </a:buClr>
              <a:buFont typeface="Wingdings 2" pitchFamily="18" charset="2"/>
              <a:buNone/>
              <a:defRPr/>
            </a:pPr>
            <a:endParaRPr lang="el-GR"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
              <a:defRPr/>
            </a:pPr>
            <a:r>
              <a:rPr lang="el-GR" sz="2000" dirty="0" smtClean="0">
                <a:latin typeface="Arial" pitchFamily="34" charset="0"/>
                <a:cs typeface="Arial" pitchFamily="34" charset="0"/>
              </a:rPr>
              <a:t>Εφαρμογή θερμότητας (ζεστή πετσέτα) </a:t>
            </a:r>
          </a:p>
          <a:p>
            <a:pPr marL="274320" indent="-274320" eaLnBrk="1" fontAlgn="auto" hangingPunct="1">
              <a:spcAft>
                <a:spcPts val="0"/>
              </a:spcAft>
              <a:buClr>
                <a:schemeClr val="accent3"/>
              </a:buClr>
              <a:buFont typeface="Wingdings 2" pitchFamily="18" charset="2"/>
              <a:buNone/>
              <a:defRPr/>
            </a:pPr>
            <a:endParaRPr lang="el-GR" sz="2000" dirty="0" smtClean="0">
              <a:latin typeface="Arial" pitchFamily="34" charset="0"/>
              <a:cs typeface="Arial" pitchFamily="34" charset="0"/>
            </a:endParaRPr>
          </a:p>
        </p:txBody>
      </p:sp>
      <p:sp>
        <p:nvSpPr>
          <p:cNvPr id="25603" name="3 - TextBox"/>
          <p:cNvSpPr txBox="1">
            <a:spLocks noChangeArrowheads="1"/>
          </p:cNvSpPr>
          <p:nvPr/>
        </p:nvSpPr>
        <p:spPr bwMode="auto">
          <a:xfrm>
            <a:off x="179388" y="404813"/>
            <a:ext cx="8964612" cy="1200150"/>
          </a:xfrm>
          <a:prstGeom prst="rect">
            <a:avLst/>
          </a:prstGeom>
          <a:noFill/>
          <a:ln w="9525">
            <a:noFill/>
            <a:miter lim="800000"/>
            <a:headEnd/>
            <a:tailEnd/>
          </a:ln>
        </p:spPr>
        <p:txBody>
          <a:bodyPr>
            <a:spAutoFit/>
          </a:bodyPr>
          <a:lstStyle/>
          <a:p>
            <a:pPr eaLnBrk="1" hangingPunct="1"/>
            <a:r>
              <a:rPr lang="el-GR" sz="3600" b="1">
                <a:solidFill>
                  <a:schemeClr val="tx2"/>
                </a:solidFill>
              </a:rPr>
              <a:t>ΤΕΧΝΙΚΕΣ ΥΠΟΒΟΗΘΗΣΗΣ  Η ΕΠΙΣΚΟΠΗΣΗΣ  ΤΗΣ ΦΛΕΒΑΣ</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323850" y="333375"/>
            <a:ext cx="8229600" cy="1143000"/>
          </a:xfrm>
        </p:spPr>
        <p:txBody>
          <a:bodyPr/>
          <a:lstStyle/>
          <a:p>
            <a:pPr eaLnBrk="1" hangingPunct="1"/>
            <a:r>
              <a:rPr lang="el-GR" sz="4000" b="1" smtClean="0">
                <a:latin typeface="Arial" charset="0"/>
                <a:cs typeface="Arial" charset="0"/>
              </a:rPr>
              <a:t>ΕΚΤΕΛΕΣΗ</a:t>
            </a:r>
            <a:r>
              <a:rPr lang="el-GR" smtClean="0"/>
              <a:t> </a:t>
            </a:r>
          </a:p>
        </p:txBody>
      </p:sp>
      <p:sp>
        <p:nvSpPr>
          <p:cNvPr id="26627" name="2 - Θέση περιεχομένου"/>
          <p:cNvSpPr>
            <a:spLocks noGrp="1"/>
          </p:cNvSpPr>
          <p:nvPr>
            <p:ph idx="1"/>
          </p:nvPr>
        </p:nvSpPr>
        <p:spPr>
          <a:xfrm>
            <a:off x="468313" y="1628775"/>
            <a:ext cx="8351837" cy="4824413"/>
          </a:xfrm>
        </p:spPr>
        <p:txBody>
          <a:bodyPr/>
          <a:lstStyle/>
          <a:p>
            <a:pPr algn="just" eaLnBrk="1" hangingPunct="1"/>
            <a:r>
              <a:rPr lang="el-GR" altLang="el-GR" sz="2000" smtClean="0">
                <a:latin typeface="Arial" charset="0"/>
                <a:cs typeface="Arial" charset="0"/>
              </a:rPr>
              <a:t>Εφαρμόστε αντισηπτικό αλκοολικό διάλυμα με τριβή για 30-60 δευτερόλεπτα και αφήστε το να στεγνώσει στον αέρα για ένα λεπτό (για να διασφαλιστεί η απολύμανση της περιοχής και να αποφευχθεί το τσούξιμο του τσιμπήματος όταν η βελόνα τρυπάει το δέρμα)</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Σταθεροποίηση της φλέβας με τον αντίχειρα του χεριού που συγκρατεί το σημείο φλεβοκέντησης τραβώντας ελαφρώς το δέρμα προς την περιφέρεια.  Με αυτό αποτρέπεται η μετακίνηση της φλέβας υποδορίως </a:t>
            </a:r>
          </a:p>
          <a:p>
            <a:pPr algn="just" eaLnBrk="1" hangingPunct="1">
              <a:buFont typeface="Wingdings" pitchFamily="2" charset="2"/>
              <a:buNone/>
            </a:pPr>
            <a:endParaRPr lang="el-GR" altLang="el-GR" sz="2000" smtClean="0">
              <a:latin typeface="Arial" charset="0"/>
              <a:cs typeface="Arial" charset="0"/>
            </a:endParaRPr>
          </a:p>
          <a:p>
            <a:pPr algn="just" eaLnBrk="1" hangingPunct="1"/>
            <a:r>
              <a:rPr lang="el-GR" altLang="el-GR" sz="2000" smtClean="0">
                <a:latin typeface="Arial" charset="0"/>
                <a:cs typeface="Arial" charset="0"/>
              </a:rPr>
              <a:t>Η γωνία εισόδου εξαρτάται από τον καθετήρα που χρησιμοποιούμε και το βάθος της φλέβας. Σε επιφανειακές φλέβες γίνεται τοποθέτηση υπό γωνία 10 έως 25 μοιρών. Σε λιγότερο επιφανειακές φλέβες χρειάζεται γωνία 30-45 μοιρών</a:t>
            </a:r>
          </a:p>
          <a:p>
            <a:pPr eaLnBrk="1" hangingPunct="1"/>
            <a:endParaRPr lang="el-GR" altLang="el-GR" sz="2000" smtClean="0">
              <a:latin typeface="Arial" charset="0"/>
              <a:cs typeface="Arial" charset="0"/>
            </a:endParaRPr>
          </a:p>
          <a:p>
            <a:pPr eaLnBrk="1" hangingPunct="1"/>
            <a:endParaRPr lang="el-GR" smtClean="0"/>
          </a:p>
        </p:txBody>
      </p:sp>
      <p:pic>
        <p:nvPicPr>
          <p:cNvPr id="4" name="Picture 4"/>
          <p:cNvPicPr>
            <a:picLocks noChangeAspect="1" noChangeArrowheads="1"/>
          </p:cNvPicPr>
          <p:nvPr/>
        </p:nvPicPr>
        <p:blipFill>
          <a:blip r:embed="rId2" cstate="print"/>
          <a:srcRect/>
          <a:stretch>
            <a:fillRect/>
          </a:stretch>
        </p:blipFill>
        <p:spPr bwMode="auto">
          <a:xfrm>
            <a:off x="5004048" y="0"/>
            <a:ext cx="2736304" cy="1484784"/>
          </a:xfrm>
          <a:prstGeom prst="ellipse">
            <a:avLst/>
          </a:prstGeom>
          <a:ln>
            <a:noFill/>
          </a:ln>
          <a:effectLst>
            <a:softEdge rad="112500"/>
          </a:effectLst>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 Θέση περιεχομένου"/>
          <p:cNvSpPr>
            <a:spLocks noGrp="1"/>
          </p:cNvSpPr>
          <p:nvPr>
            <p:ph idx="1"/>
          </p:nvPr>
        </p:nvSpPr>
        <p:spPr>
          <a:xfrm>
            <a:off x="395288" y="1412875"/>
            <a:ext cx="7993062" cy="6045200"/>
          </a:xfrm>
        </p:spPr>
        <p:txBody>
          <a:bodyPr/>
          <a:lstStyle/>
          <a:p>
            <a:pPr algn="just" eaLnBrk="1" hangingPunct="1"/>
            <a:r>
              <a:rPr lang="el-GR" altLang="el-GR" sz="2000" smtClean="0"/>
              <a:t>Στην περίπτωση αυτή η γωνία καθετήρα και δέρματος θα πρέπει να μειωθεί διότι υπάρχει κίνδυνος διάτρησης του απέναντι τοιχώματος της φλέβας και στη συνέχεια ομαλή προώθηση 2-3 χιλ.</a:t>
            </a:r>
          </a:p>
          <a:p>
            <a:pPr algn="just" eaLnBrk="1" hangingPunct="1">
              <a:buFont typeface="Wingdings" pitchFamily="2" charset="2"/>
              <a:buNone/>
            </a:pPr>
            <a:endParaRPr lang="el-GR" altLang="el-GR" sz="2000" smtClean="0"/>
          </a:p>
          <a:p>
            <a:pPr algn="just" eaLnBrk="1" hangingPunct="1"/>
            <a:r>
              <a:rPr lang="el-GR" altLang="el-GR" sz="2000" smtClean="0"/>
              <a:t>Η επιστροφή αίματος στον καθετήρα μπορεί να σταματήσει είτε λόγω τρυπήματος του απέναντι τοιχώματος, είτε σε εξαιρετικά υποτασικούς ασθενείς</a:t>
            </a:r>
          </a:p>
          <a:p>
            <a:pPr algn="just" eaLnBrk="1" hangingPunct="1">
              <a:buFont typeface="Wingdings" pitchFamily="2" charset="2"/>
              <a:buNone/>
            </a:pPr>
            <a:endParaRPr lang="el-GR" altLang="el-GR" sz="2000" smtClean="0"/>
          </a:p>
          <a:p>
            <a:pPr algn="just" eaLnBrk="1" hangingPunct="1"/>
            <a:r>
              <a:rPr lang="el-GR" altLang="el-GR" sz="2000" smtClean="0"/>
              <a:t>Αν εμφανιστεί οίδημα αποσύρουμε τη συσκευή και εφαρμόζουμε πίεση για 5 λεπτά για να μην εμφανιστεί αιμάτωμα</a:t>
            </a:r>
          </a:p>
          <a:p>
            <a:pPr algn="just" eaLnBrk="1" hangingPunct="1">
              <a:buFont typeface="Wingdings" pitchFamily="2" charset="2"/>
              <a:buNone/>
            </a:pPr>
            <a:endParaRPr lang="el-GR" altLang="el-GR" sz="2000" smtClean="0"/>
          </a:p>
          <a:p>
            <a:pPr algn="just" eaLnBrk="1" hangingPunct="1"/>
            <a:r>
              <a:rPr lang="el-GR" altLang="el-GR" sz="2000" smtClean="0"/>
              <a:t>Σε περίπτωση αποτυχία καθετηριασμού ΔΕΝ ΠΡΕΠΕΙ ΠΟΤΕ ΝΑ ΕΠΑΝΕΙΣΑΧΘΕΙ Η ΒΕΛΟΝΑ ΣΤΟΝ ΚΑΘΕΤΗΡΑ…..</a:t>
            </a:r>
          </a:p>
          <a:p>
            <a:pPr eaLnBrk="1" hangingPunct="1"/>
            <a:endParaRPr lang="el-GR" altLang="el-GR" smtClean="0"/>
          </a:p>
        </p:txBody>
      </p:sp>
      <p:sp>
        <p:nvSpPr>
          <p:cNvPr id="27651" name="2 - Ορθογώνιο"/>
          <p:cNvSpPr>
            <a:spLocks noChangeArrowheads="1"/>
          </p:cNvSpPr>
          <p:nvPr/>
        </p:nvSpPr>
        <p:spPr bwMode="auto">
          <a:xfrm>
            <a:off x="611188" y="549275"/>
            <a:ext cx="2911475" cy="708025"/>
          </a:xfrm>
          <a:prstGeom prst="rect">
            <a:avLst/>
          </a:prstGeom>
          <a:noFill/>
          <a:ln w="9525">
            <a:noFill/>
            <a:miter lim="800000"/>
            <a:headEnd/>
            <a:tailEnd/>
          </a:ln>
        </p:spPr>
        <p:txBody>
          <a:bodyPr wrap="none">
            <a:spAutoFit/>
          </a:bodyPr>
          <a:lstStyle/>
          <a:p>
            <a:r>
              <a:rPr lang="el-GR" sz="4000" b="1">
                <a:solidFill>
                  <a:schemeClr val="tx2"/>
                </a:solidFill>
              </a:rPr>
              <a:t>ΕΚΤΕΛΕΣΗ</a:t>
            </a:r>
            <a:endParaRPr lang="el-GR" sz="400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324975" cy="7172325"/>
          </a:xfrm>
          <a:prstGeom prst="rect">
            <a:avLst/>
          </a:prstGeom>
          <a:noFill/>
          <a:ln w="9525">
            <a:noFill/>
            <a:miter lim="800000"/>
            <a:headEnd/>
            <a:tailEnd/>
          </a:ln>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12514" t="13574" r="36189" b="24867"/>
          <a:stretch>
            <a:fillRect/>
          </a:stretch>
        </p:blipFill>
        <p:spPr>
          <a:xfrm>
            <a:off x="395288" y="908050"/>
            <a:ext cx="8286750" cy="5000625"/>
          </a:xfr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 Θέση περιεχομένου"/>
          <p:cNvSpPr>
            <a:spLocks noGrp="1"/>
          </p:cNvSpPr>
          <p:nvPr>
            <p:ph idx="1"/>
          </p:nvPr>
        </p:nvSpPr>
        <p:spPr>
          <a:xfrm>
            <a:off x="457200" y="857250"/>
            <a:ext cx="7467600" cy="5616575"/>
          </a:xfrm>
        </p:spPr>
        <p:txBody>
          <a:bodyPr/>
          <a:lstStyle/>
          <a:p>
            <a:pPr algn="ctr" eaLnBrk="1" hangingPunct="1"/>
            <a:r>
              <a:rPr lang="el-GR" altLang="el-GR" smtClean="0">
                <a:latin typeface="Arial" charset="0"/>
                <a:cs typeface="Arial" charset="0"/>
              </a:rPr>
              <a:t>Κατά την είσοδο στη φλέβα, εμφανίζεται στο θάλαμο του φλεβοκαθετήρα επιστροφή αίματος</a:t>
            </a:r>
          </a:p>
          <a:p>
            <a:pPr eaLnBrk="1" hangingPunct="1"/>
            <a:endParaRPr lang="el-GR" altLang="el-GR" smtClean="0"/>
          </a:p>
          <a:p>
            <a:pPr eaLnBrk="1" hangingPunct="1"/>
            <a:endParaRPr lang="el-GR" altLang="el-GR" smtClean="0"/>
          </a:p>
        </p:txBody>
      </p:sp>
      <p:pic>
        <p:nvPicPr>
          <p:cNvPr id="30723" name="Picture 2"/>
          <p:cNvPicPr>
            <a:picLocks noChangeAspect="1" noChangeArrowheads="1"/>
          </p:cNvPicPr>
          <p:nvPr/>
        </p:nvPicPr>
        <p:blipFill>
          <a:blip r:embed="rId2" cstate="print"/>
          <a:srcRect l="12514" t="13574" r="36189" b="23289"/>
          <a:stretch>
            <a:fillRect/>
          </a:stretch>
        </p:blipFill>
        <p:spPr bwMode="auto">
          <a:xfrm>
            <a:off x="1476375" y="2276475"/>
            <a:ext cx="5878513" cy="3960813"/>
          </a:xfrm>
          <a:prstGeom prst="rect">
            <a:avLst/>
          </a:prstGeom>
          <a:noFill/>
          <a:ln w="9525">
            <a:noFill/>
            <a:miter lim="800000"/>
            <a:headEnd/>
            <a:tailEnd/>
          </a:ln>
        </p:spPr>
      </p:pic>
      <p:cxnSp>
        <p:nvCxnSpPr>
          <p:cNvPr id="8" name="7 - Ευθύγραμμο βέλος σύνδεσης"/>
          <p:cNvCxnSpPr/>
          <p:nvPr/>
        </p:nvCxnSpPr>
        <p:spPr>
          <a:xfrm rot="5400000">
            <a:off x="2429669" y="3999706"/>
            <a:ext cx="5715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250825" y="0"/>
            <a:ext cx="8229600" cy="1143000"/>
          </a:xfrm>
        </p:spPr>
        <p:txBody>
          <a:bodyPr/>
          <a:lstStyle/>
          <a:p>
            <a:pPr eaLnBrk="1" hangingPunct="1"/>
            <a:r>
              <a:rPr lang="el-GR" sz="4000" b="1" smtClean="0">
                <a:latin typeface="Arial" charset="0"/>
                <a:cs typeface="Arial" charset="0"/>
              </a:rPr>
              <a:t>ΕΚΤΕΛΕΣΗ</a:t>
            </a:r>
            <a:endParaRPr lang="el-GR" sz="4000" smtClean="0"/>
          </a:p>
        </p:txBody>
      </p:sp>
      <p:sp>
        <p:nvSpPr>
          <p:cNvPr id="31747" name="2 - Θέση περιεχομένου"/>
          <p:cNvSpPr>
            <a:spLocks noGrp="1"/>
          </p:cNvSpPr>
          <p:nvPr>
            <p:ph idx="1"/>
          </p:nvPr>
        </p:nvSpPr>
        <p:spPr>
          <a:xfrm>
            <a:off x="468313" y="1196975"/>
            <a:ext cx="8229600" cy="4389438"/>
          </a:xfrm>
        </p:spPr>
        <p:txBody>
          <a:bodyPr/>
          <a:lstStyle/>
          <a:p>
            <a:pPr algn="just" eaLnBrk="1" hangingPunct="1">
              <a:buFont typeface="Arial" charset="0"/>
              <a:buChar char="•"/>
            </a:pPr>
            <a:r>
              <a:rPr lang="el-GR" altLang="el-GR" sz="2000" smtClean="0">
                <a:latin typeface="Arial" charset="0"/>
                <a:cs typeface="Arial" charset="0"/>
              </a:rPr>
              <a:t>Τραβάμε τη βελόνα και ασκούμε ελαφρά πίεση λίγο πιο πίσω από το σημείο εισόδου του καθετήρα ώστε να μην επιστρέψει πίσω αίμα και κατόπιν ελέγχουμε τη βατότητα με φυσιολογικό ορό</a:t>
            </a:r>
          </a:p>
          <a:p>
            <a:pPr algn="just" eaLnBrk="1" hangingPunct="1">
              <a:buFont typeface="Arial" charset="0"/>
              <a:buChar char="•"/>
            </a:pPr>
            <a:endParaRPr lang="el-GR" altLang="el-GR" sz="2000" smtClean="0">
              <a:latin typeface="Arial" charset="0"/>
              <a:cs typeface="Arial" charset="0"/>
            </a:endParaRPr>
          </a:p>
          <a:p>
            <a:pPr algn="just" eaLnBrk="1" hangingPunct="1">
              <a:buFont typeface="Arial" charset="0"/>
              <a:buChar char="•"/>
            </a:pPr>
            <a:r>
              <a:rPr lang="el-GR" altLang="el-GR" sz="2000" smtClean="0">
                <a:latin typeface="Arial" charset="0"/>
                <a:cs typeface="Arial" charset="0"/>
              </a:rPr>
              <a:t>Αν η βατότητα είναι καλή, τοποθετούμε το συνδετικό ασφαλείας και  σταθεροποιούμε τη φλεβική γραμμή</a:t>
            </a:r>
          </a:p>
          <a:p>
            <a:pPr algn="just" eaLnBrk="1" hangingPunct="1"/>
            <a:endParaRPr lang="el-GR" altLang="el-GR" sz="2000" smtClean="0">
              <a:latin typeface="Arial" charset="0"/>
              <a:cs typeface="Arial" charset="0"/>
            </a:endParaRPr>
          </a:p>
          <a:p>
            <a:pPr algn="just" eaLnBrk="1" hangingPunct="1">
              <a:buFont typeface="Arial" charset="0"/>
              <a:buChar char="•"/>
            </a:pPr>
            <a:r>
              <a:rPr lang="el-GR" altLang="el-GR" sz="2000" smtClean="0">
                <a:latin typeface="Arial" charset="0"/>
                <a:cs typeface="Arial" charset="0"/>
              </a:rPr>
              <a:t>Τοποθετούμε νάρθηκα για περιορισμό κινήσεων και κάμψεων </a:t>
            </a:r>
          </a:p>
          <a:p>
            <a:pPr algn="just" eaLnBrk="1" hangingPunct="1"/>
            <a:endParaRPr lang="el-GR" altLang="el-GR" sz="2000" smtClean="0">
              <a:latin typeface="Arial" charset="0"/>
              <a:cs typeface="Arial" charset="0"/>
            </a:endParaRPr>
          </a:p>
          <a:p>
            <a:pPr algn="just" eaLnBrk="1" hangingPunct="1">
              <a:buFont typeface="Arial" charset="0"/>
              <a:buChar char="•"/>
            </a:pPr>
            <a:r>
              <a:rPr lang="el-GR" altLang="el-GR" sz="2000" smtClean="0">
                <a:latin typeface="Arial" charset="0"/>
                <a:cs typeface="Arial" charset="0"/>
              </a:rPr>
              <a:t>Γράφουμε ημερομηνία, ώρα, μέγεθος καθετήρα και τα αρχικά μας και το τοποθετούμε πάνω στο επίθεμα</a:t>
            </a:r>
          </a:p>
        </p:txBody>
      </p:sp>
      <p:pic>
        <p:nvPicPr>
          <p:cNvPr id="4" name="Picture 5"/>
          <p:cNvPicPr>
            <a:picLocks noChangeAspect="1" noChangeArrowheads="1"/>
          </p:cNvPicPr>
          <p:nvPr/>
        </p:nvPicPr>
        <p:blipFill>
          <a:blip r:embed="rId2" cstate="print"/>
          <a:srcRect/>
          <a:stretch>
            <a:fillRect/>
          </a:stretch>
        </p:blipFill>
        <p:spPr bwMode="auto">
          <a:xfrm>
            <a:off x="5004048" y="5031266"/>
            <a:ext cx="2103512" cy="1826734"/>
          </a:xfrm>
          <a:prstGeom prst="rect">
            <a:avLst/>
          </a:prstGeom>
          <a:ln>
            <a:noFill/>
          </a:ln>
          <a:effectLst>
            <a:softEdge rad="112500"/>
          </a:effectLst>
        </p:spPr>
      </p:pic>
      <p:pic>
        <p:nvPicPr>
          <p:cNvPr id="31749" name="Picture 3"/>
          <p:cNvPicPr>
            <a:picLocks noChangeAspect="1" noChangeArrowheads="1"/>
          </p:cNvPicPr>
          <p:nvPr/>
        </p:nvPicPr>
        <p:blipFill>
          <a:blip r:embed="rId3" cstate="print"/>
          <a:srcRect l="16992" t="29063" r="45508" b="33437"/>
          <a:stretch>
            <a:fillRect/>
          </a:stretch>
        </p:blipFill>
        <p:spPr bwMode="auto">
          <a:xfrm>
            <a:off x="1476375" y="5300663"/>
            <a:ext cx="2165350" cy="1354137"/>
          </a:xfrm>
          <a:prstGeom prst="rect">
            <a:avLst/>
          </a:prstGeom>
          <a:noFill/>
          <a:ln w="9525">
            <a:noFill/>
            <a:miter lim="800000"/>
            <a:headEnd/>
            <a:tailEnd/>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611188" y="404813"/>
            <a:ext cx="8001000" cy="6048375"/>
          </a:xfrm>
          <a:prstGeom prst="rect">
            <a:avLst/>
          </a:prstGeom>
          <a:noFill/>
          <a:ln w="9525">
            <a:noFill/>
            <a:miter lim="800000"/>
            <a:headEnd/>
            <a:tailEnd/>
          </a:ln>
        </p:spPr>
      </p:pic>
      <p:sp>
        <p:nvSpPr>
          <p:cNvPr id="4" name="4 - Κατακόρυφος πάπυρος"/>
          <p:cNvSpPr/>
          <p:nvPr/>
        </p:nvSpPr>
        <p:spPr>
          <a:xfrm>
            <a:off x="-180975" y="333375"/>
            <a:ext cx="5357813" cy="6264275"/>
          </a:xfrm>
          <a:prstGeom prst="verticalScroll">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l-GR" b="1" dirty="0">
                <a:solidFill>
                  <a:schemeClr val="tx2"/>
                </a:solidFill>
                <a:latin typeface="Arial" pitchFamily="34" charset="0"/>
                <a:cs typeface="Arial" pitchFamily="34" charset="0"/>
              </a:rPr>
              <a:t>Μέθοδος- Χρήση 2 χεριών</a:t>
            </a:r>
          </a:p>
          <a:p>
            <a:pPr algn="ctr" eaLnBrk="1" fontAlgn="auto" hangingPunct="1">
              <a:spcBef>
                <a:spcPts val="0"/>
              </a:spcBef>
              <a:spcAft>
                <a:spcPts val="0"/>
              </a:spcAft>
              <a:defRPr/>
            </a:pPr>
            <a:endParaRPr lang="el-GR" b="1" u="sng" dirty="0">
              <a:solidFill>
                <a:srgbClr val="FFFF00"/>
              </a:solidFill>
              <a:latin typeface="Comic Sans MS" pitchFamily="66" charset="0"/>
            </a:endParaRPr>
          </a:p>
          <a:p>
            <a:pPr algn="just" eaLnBrk="1" fontAlgn="auto" hangingPunct="1">
              <a:spcBef>
                <a:spcPts val="0"/>
              </a:spcBef>
              <a:spcAft>
                <a:spcPts val="0"/>
              </a:spcAft>
              <a:defRPr/>
            </a:pPr>
            <a:r>
              <a:rPr lang="el-GR" dirty="0">
                <a:latin typeface="Arial" pitchFamily="34" charset="0"/>
                <a:cs typeface="Arial" pitchFamily="34" charset="0"/>
              </a:rPr>
              <a:t>Εισάγετε το φλεβοκαθετήρα μέσα στη φλέβα περίπου το 1/2 του μήκους μέχρι την εμφάνιση αίματος στην αρχή του καθετήρα</a:t>
            </a:r>
          </a:p>
          <a:p>
            <a:pPr algn="just" eaLnBrk="1" fontAlgn="auto" hangingPunct="1">
              <a:spcBef>
                <a:spcPts val="0"/>
              </a:spcBef>
              <a:spcAft>
                <a:spcPts val="0"/>
              </a:spcAft>
              <a:defRPr/>
            </a:pPr>
            <a:endParaRPr lang="el-GR" dirty="0">
              <a:latin typeface="Arial" pitchFamily="34" charset="0"/>
              <a:cs typeface="Arial" pitchFamily="34" charset="0"/>
            </a:endParaRPr>
          </a:p>
          <a:p>
            <a:pPr algn="just" eaLnBrk="1" fontAlgn="auto" hangingPunct="1">
              <a:spcBef>
                <a:spcPts val="0"/>
              </a:spcBef>
              <a:spcAft>
                <a:spcPts val="0"/>
              </a:spcAft>
              <a:defRPr/>
            </a:pPr>
            <a:r>
              <a:rPr lang="el-GR" dirty="0">
                <a:latin typeface="Arial" pitchFamily="34" charset="0"/>
                <a:cs typeface="Arial" pitchFamily="34" charset="0"/>
              </a:rPr>
              <a:t>Με τη βοήθεια του ενός χεριού αφαιρούμε τη βελόνα, ενώ ταυτόχρονα με το άλλο χέρι προωθούμε και το άλλο 1/2 του μήκους του καθετήρα στη φλέβα</a:t>
            </a:r>
          </a:p>
          <a:p>
            <a:pPr algn="just" eaLnBrk="1" fontAlgn="auto" hangingPunct="1">
              <a:spcBef>
                <a:spcPts val="0"/>
              </a:spcBef>
              <a:spcAft>
                <a:spcPts val="0"/>
              </a:spcAft>
              <a:defRPr/>
            </a:pPr>
            <a:endParaRPr lang="el-GR" dirty="0">
              <a:latin typeface="Arial" pitchFamily="34" charset="0"/>
              <a:cs typeface="Arial" pitchFamily="34" charset="0"/>
            </a:endParaRPr>
          </a:p>
          <a:p>
            <a:pPr algn="just" eaLnBrk="1" fontAlgn="auto" hangingPunct="1">
              <a:spcBef>
                <a:spcPts val="0"/>
              </a:spcBef>
              <a:spcAft>
                <a:spcPts val="0"/>
              </a:spcAft>
              <a:defRPr/>
            </a:pPr>
            <a:r>
              <a:rPr lang="el-GR" dirty="0">
                <a:latin typeface="Arial" pitchFamily="34" charset="0"/>
                <a:cs typeface="Arial" pitchFamily="34" charset="0"/>
              </a:rPr>
              <a:t>Συνδέουμε τη προέκταση  που εμπεριέχει </a:t>
            </a:r>
            <a:r>
              <a:rPr lang="en-US" dirty="0">
                <a:latin typeface="Arial" pitchFamily="34" charset="0"/>
                <a:cs typeface="Arial" pitchFamily="34" charset="0"/>
              </a:rPr>
              <a:t>N/S 0,9% </a:t>
            </a:r>
            <a:r>
              <a:rPr lang="el-GR" dirty="0">
                <a:latin typeface="Arial" pitchFamily="34" charset="0"/>
                <a:cs typeface="Arial" pitchFamily="34" charset="0"/>
              </a:rPr>
              <a:t>με το συνδετικό Τ στο φλεβοκαθετήρα και στερεώνουμε με ασφάλεια στο χέρι του παιδιού</a:t>
            </a:r>
          </a:p>
          <a:p>
            <a:pPr algn="just" eaLnBrk="1" fontAlgn="auto" hangingPunct="1">
              <a:spcBef>
                <a:spcPts val="0"/>
              </a:spcBef>
              <a:spcAft>
                <a:spcPts val="0"/>
              </a:spcAft>
              <a:defRPr/>
            </a:pPr>
            <a:r>
              <a:rPr lang="el-GR" dirty="0">
                <a:latin typeface="Arial" pitchFamily="34" charset="0"/>
                <a:cs typeface="Arial" pitchFamily="34" charset="0"/>
              </a:rPr>
              <a:t> </a:t>
            </a:r>
          </a:p>
          <a:p>
            <a:pPr algn="ctr" eaLnBrk="1" fontAlgn="auto" hangingPunct="1">
              <a:spcBef>
                <a:spcPts val="0"/>
              </a:spcBef>
              <a:spcAft>
                <a:spcPts val="0"/>
              </a:spcAft>
              <a:buFont typeface="Wingdings" pitchFamily="2" charset="2"/>
              <a:buChar char="Ø"/>
              <a:defRPr/>
            </a:pPr>
            <a:endParaRPr lang="el-GR" b="1" dirty="0">
              <a:latin typeface="Comic Sans MS"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323850" y="260350"/>
            <a:ext cx="8229600" cy="1143000"/>
          </a:xfrm>
        </p:spPr>
        <p:txBody>
          <a:bodyPr/>
          <a:lstStyle/>
          <a:p>
            <a:pPr eaLnBrk="1" hangingPunct="1"/>
            <a:r>
              <a:rPr lang="el-GR" sz="4000" b="1" smtClean="0">
                <a:latin typeface="Arial" charset="0"/>
                <a:cs typeface="Arial" charset="0"/>
              </a:rPr>
              <a:t>ΑΝΕΠΙΤΥΧΗΣ ΕΙΣΑΓΩΓΗ</a:t>
            </a:r>
            <a:endParaRPr lang="el-GR" sz="4000" b="1" smtClean="0"/>
          </a:p>
        </p:txBody>
      </p:sp>
      <p:sp>
        <p:nvSpPr>
          <p:cNvPr id="33795" name="2 - Θέση περιεχομένου"/>
          <p:cNvSpPr>
            <a:spLocks noGrp="1"/>
          </p:cNvSpPr>
          <p:nvPr>
            <p:ph idx="1"/>
          </p:nvPr>
        </p:nvSpPr>
        <p:spPr>
          <a:xfrm>
            <a:off x="468313" y="1628775"/>
            <a:ext cx="8229600" cy="4389438"/>
          </a:xfrm>
        </p:spPr>
        <p:txBody>
          <a:bodyPr/>
          <a:lstStyle/>
          <a:p>
            <a:pPr eaLnBrk="1" hangingPunct="1"/>
            <a:r>
              <a:rPr lang="el-GR" altLang="el-GR" sz="2000" smtClean="0">
                <a:latin typeface="Arial" charset="0"/>
                <a:cs typeface="Arial" charset="0"/>
              </a:rPr>
              <a:t>Συνήθως μία φλεβική γραμμή δεν είναι πάντα μια  εύκολη υπόθεση</a:t>
            </a:r>
          </a:p>
          <a:p>
            <a:pPr eaLnBrk="1" hangingPunct="1"/>
            <a:endParaRPr lang="el-GR" altLang="el-GR" sz="2000" smtClean="0">
              <a:latin typeface="Arial" charset="0"/>
              <a:cs typeface="Arial" charset="0"/>
            </a:endParaRPr>
          </a:p>
          <a:p>
            <a:pPr eaLnBrk="1" hangingPunct="1"/>
            <a:endParaRPr lang="el-GR" altLang="el-GR" sz="2000" smtClean="0">
              <a:latin typeface="Arial" charset="0"/>
              <a:cs typeface="Arial" charset="0"/>
            </a:endParaRPr>
          </a:p>
          <a:p>
            <a:pPr eaLnBrk="1" hangingPunct="1"/>
            <a:r>
              <a:rPr lang="el-GR" altLang="el-GR" sz="2000" smtClean="0">
                <a:latin typeface="Arial" charset="0"/>
                <a:cs typeface="Arial" charset="0"/>
              </a:rPr>
              <a:t>Μπορεί να υπάρξουν και ανεπιτυχείς προσπάθειες</a:t>
            </a:r>
          </a:p>
          <a:p>
            <a:pPr eaLnBrk="1" hangingPunct="1">
              <a:buFont typeface="Wingdings 2" pitchFamily="18" charset="2"/>
              <a:buNone/>
            </a:pPr>
            <a:endParaRPr lang="el-GR" altLang="el-GR" sz="2000" smtClean="0">
              <a:latin typeface="Arial" charset="0"/>
              <a:cs typeface="Arial" charset="0"/>
            </a:endParaRPr>
          </a:p>
          <a:p>
            <a:pPr eaLnBrk="1" hangingPunct="1"/>
            <a:r>
              <a:rPr lang="el-GR" altLang="el-GR" sz="2000" smtClean="0">
                <a:latin typeface="Arial" charset="0"/>
                <a:cs typeface="Arial" charset="0"/>
              </a:rPr>
              <a:t>Στην περίπτωση αυτή θα πρέπει να γίνονται μόνο δύο προσπάθειες από τον ιατρό ή νοσηλευτή</a:t>
            </a:r>
          </a:p>
          <a:p>
            <a:pPr eaLnBrk="1" hangingPunct="1"/>
            <a:endParaRPr lang="el-GR" altLang="el-GR" sz="2000" smtClean="0">
              <a:latin typeface="Arial" charset="0"/>
              <a:cs typeface="Arial" charset="0"/>
            </a:endParaRPr>
          </a:p>
          <a:p>
            <a:pPr eaLnBrk="1" hangingPunct="1"/>
            <a:endParaRPr lang="el-GR" altLang="el-GR" sz="2000" smtClean="0">
              <a:latin typeface="Arial" charset="0"/>
              <a:cs typeface="Arial" charset="0"/>
            </a:endParaRPr>
          </a:p>
          <a:p>
            <a:pPr eaLnBrk="1" hangingPunct="1"/>
            <a:r>
              <a:rPr lang="el-GR" altLang="el-GR" sz="2000" smtClean="0">
                <a:latin typeface="Arial" charset="0"/>
                <a:cs typeface="Arial" charset="0"/>
              </a:rPr>
              <a:t> Καλό θα ήταν να εφαρμόζεται ένας αλγόριθμος</a:t>
            </a:r>
            <a:endParaRPr lang="el-GR" sz="2000" smtClean="0">
              <a:latin typeface="Arial" charset="0"/>
              <a:cs typeface="Arial"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395288" y="476250"/>
            <a:ext cx="8229600" cy="1143000"/>
          </a:xfrm>
        </p:spPr>
        <p:txBody>
          <a:bodyPr/>
          <a:lstStyle/>
          <a:p>
            <a:pPr eaLnBrk="1" hangingPunct="1"/>
            <a:r>
              <a:rPr lang="el-GR" sz="4000" b="1" smtClean="0">
                <a:latin typeface="Arial" charset="0"/>
                <a:cs typeface="Arial" charset="0"/>
              </a:rPr>
              <a:t>ΕΝΔΕΙΞΕΙΣ</a:t>
            </a:r>
          </a:p>
        </p:txBody>
      </p:sp>
      <p:sp>
        <p:nvSpPr>
          <p:cNvPr id="7171" name="2 - Θέση περιεχομένου"/>
          <p:cNvSpPr>
            <a:spLocks noGrp="1"/>
          </p:cNvSpPr>
          <p:nvPr>
            <p:ph idx="1"/>
          </p:nvPr>
        </p:nvSpPr>
        <p:spPr/>
        <p:txBody>
          <a:bodyPr/>
          <a:lstStyle/>
          <a:p>
            <a:pPr marL="514350" indent="-514350" eaLnBrk="1" hangingPunct="1">
              <a:buFont typeface="Wingdings" pitchFamily="2" charset="2"/>
              <a:buNone/>
            </a:pPr>
            <a:r>
              <a:rPr lang="el-GR" altLang="el-GR" sz="2000" smtClean="0">
                <a:latin typeface="Arial" charset="0"/>
                <a:cs typeface="Arial" charset="0"/>
              </a:rPr>
              <a:t>Η φλεβική προσπέλαση επιτρέπει</a:t>
            </a:r>
            <a:r>
              <a:rPr lang="en-US" altLang="el-GR" sz="2000" smtClean="0">
                <a:latin typeface="Arial" charset="0"/>
                <a:cs typeface="Arial" charset="0"/>
              </a:rPr>
              <a:t>:</a:t>
            </a:r>
            <a:endParaRPr lang="el-GR" altLang="el-GR" sz="2000" smtClean="0">
              <a:latin typeface="Arial" charset="0"/>
              <a:cs typeface="Arial" charset="0"/>
            </a:endParaRPr>
          </a:p>
          <a:p>
            <a:pPr marL="514350" indent="-514350" eaLnBrk="1" hangingPunct="1">
              <a:buFont typeface="Wingdings" pitchFamily="2" charset="2"/>
              <a:buAutoNum type="arabicPeriod"/>
            </a:pPr>
            <a:r>
              <a:rPr lang="el-GR" altLang="el-GR" sz="2000" smtClean="0">
                <a:latin typeface="Arial" charset="0"/>
                <a:cs typeface="Arial" charset="0"/>
              </a:rPr>
              <a:t>Επαναλαμβανόμενη δειγματοληψία αίματος </a:t>
            </a:r>
          </a:p>
          <a:p>
            <a:pPr marL="514350" indent="-514350" eaLnBrk="1" hangingPunct="1">
              <a:buFont typeface="Wingdings" pitchFamily="2" charset="2"/>
              <a:buAutoNum type="arabicPeriod"/>
            </a:pPr>
            <a:r>
              <a:rPr lang="el-GR" altLang="el-GR" sz="2000" smtClean="0">
                <a:latin typeface="Arial" charset="0"/>
                <a:cs typeface="Arial" charset="0"/>
              </a:rPr>
              <a:t>Ενδοφλέβια χορήγηση υγρών ή ολικής παρεντερικής διατροφής</a:t>
            </a:r>
            <a:r>
              <a:rPr lang="en-US" altLang="el-GR" sz="2000" smtClean="0">
                <a:latin typeface="Arial" charset="0"/>
                <a:cs typeface="Arial" charset="0"/>
              </a:rPr>
              <a:t> TPN</a:t>
            </a:r>
            <a:r>
              <a:rPr lang="el-GR" altLang="el-GR" sz="2000" smtClean="0">
                <a:latin typeface="Arial" charset="0"/>
                <a:cs typeface="Arial" charset="0"/>
              </a:rPr>
              <a:t> (=ενδοφλέβια διατροφική υποστήριξη)</a:t>
            </a:r>
          </a:p>
          <a:p>
            <a:pPr marL="514350" indent="-514350" eaLnBrk="1" hangingPunct="1">
              <a:buFont typeface="Wingdings" pitchFamily="2" charset="2"/>
              <a:buAutoNum type="arabicPeriod"/>
            </a:pPr>
            <a:r>
              <a:rPr lang="el-GR" altLang="el-GR" sz="2000" smtClean="0">
                <a:latin typeface="Arial" charset="0"/>
                <a:cs typeface="Arial" charset="0"/>
              </a:rPr>
              <a:t>Ενδοφλέβια χορήγηση φαρμάκων</a:t>
            </a:r>
          </a:p>
          <a:p>
            <a:pPr marL="514350" indent="-514350" eaLnBrk="1" hangingPunct="1">
              <a:buFont typeface="Wingdings" pitchFamily="2" charset="2"/>
              <a:buAutoNum type="arabicPeriod"/>
            </a:pPr>
            <a:r>
              <a:rPr lang="el-GR" altLang="el-GR" sz="2000" smtClean="0">
                <a:latin typeface="Arial" charset="0"/>
                <a:cs typeface="Arial" charset="0"/>
              </a:rPr>
              <a:t>Ενδοφλέβια χορήγηση χημειοθεραπείας </a:t>
            </a:r>
          </a:p>
          <a:p>
            <a:pPr marL="514350" indent="-514350" eaLnBrk="1" hangingPunct="1">
              <a:buFont typeface="Wingdings" pitchFamily="2" charset="2"/>
              <a:buAutoNum type="arabicPeriod"/>
            </a:pPr>
            <a:r>
              <a:rPr lang="el-GR" altLang="el-GR" sz="2000" smtClean="0">
                <a:latin typeface="Arial" charset="0"/>
                <a:cs typeface="Arial" charset="0"/>
              </a:rPr>
              <a:t>Χορήγηση αίματος και παραγώγων του</a:t>
            </a:r>
          </a:p>
          <a:p>
            <a:pPr marL="514350" indent="-514350" eaLnBrk="1" hangingPunct="1">
              <a:buFont typeface="Wingdings" pitchFamily="2" charset="2"/>
              <a:buAutoNum type="arabicPeriod"/>
            </a:pPr>
            <a:r>
              <a:rPr lang="el-GR" altLang="el-GR" sz="2000" smtClean="0">
                <a:latin typeface="Arial" charset="0"/>
                <a:cs typeface="Arial" charset="0"/>
              </a:rPr>
              <a:t>Ενδοφλέβια χορήγηση φαρμάκων ραδιενεργών παραγόντων (πχ. μαγνητική κλπ)</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 Ορθογώνιο"/>
          <p:cNvSpPr>
            <a:spLocks noChangeArrowheads="1"/>
          </p:cNvSpPr>
          <p:nvPr/>
        </p:nvSpPr>
        <p:spPr bwMode="auto">
          <a:xfrm>
            <a:off x="4500563" y="908050"/>
            <a:ext cx="4392612" cy="5356225"/>
          </a:xfrm>
          <a:prstGeom prst="rect">
            <a:avLst/>
          </a:prstGeom>
          <a:noFill/>
          <a:ln w="9525">
            <a:noFill/>
            <a:miter lim="800000"/>
            <a:headEnd/>
            <a:tailEnd/>
          </a:ln>
        </p:spPr>
        <p:txBody>
          <a:bodyPr>
            <a:spAutoFit/>
          </a:bodyPr>
          <a:lstStyle/>
          <a:p>
            <a:r>
              <a:rPr lang="el-GR" altLang="el-GR" b="1"/>
              <a:t>Η εισαγωγή αναμένεται να είναι δύσκολη? </a:t>
            </a:r>
          </a:p>
          <a:p>
            <a:pPr>
              <a:buFont typeface="Wingdings" pitchFamily="2" charset="2"/>
              <a:buChar char="à"/>
            </a:pPr>
            <a:r>
              <a:rPr lang="el-GR" altLang="el-GR">
                <a:sym typeface="Wingdings" pitchFamily="2" charset="2"/>
              </a:rPr>
              <a:t>όχι  μάξιμουμ  2 προσπάθειες από ιατρό ή εκπαιδευμένο νοσηλευτή</a:t>
            </a:r>
          </a:p>
          <a:p>
            <a:endParaRPr lang="el-GR" altLang="el-GR">
              <a:sym typeface="Wingdings" pitchFamily="2" charset="2"/>
            </a:endParaRPr>
          </a:p>
          <a:p>
            <a:r>
              <a:rPr lang="el-GR" altLang="el-GR">
                <a:sym typeface="Wingdings" pitchFamily="2" charset="2"/>
              </a:rPr>
              <a:t> ναι  μοναδικός καταχωρητής 2 προσπάθειες </a:t>
            </a:r>
          </a:p>
          <a:p>
            <a:endParaRPr lang="el-GR" altLang="el-GR">
              <a:sym typeface="Wingdings" pitchFamily="2" charset="2"/>
            </a:endParaRPr>
          </a:p>
          <a:p>
            <a:r>
              <a:rPr lang="el-GR" altLang="el-GR" b="1">
                <a:sym typeface="Wingdings" pitchFamily="2" charset="2"/>
              </a:rPr>
              <a:t>Ανεπιτυχής  η εισαγωγή πιθανόν να είναι δύσκολη από παρόμοιας βαθμίδας προσωπικό? </a:t>
            </a:r>
          </a:p>
          <a:p>
            <a:pPr>
              <a:buFont typeface="Wingdings" pitchFamily="2" charset="2"/>
              <a:buChar char="à"/>
            </a:pPr>
            <a:r>
              <a:rPr lang="el-GR" altLang="el-GR">
                <a:sym typeface="Wingdings" pitchFamily="2" charset="2"/>
              </a:rPr>
              <a:t> οχι  άλλος καταχωρητής (2 προσπάθειες)  ανεπιτυχής  ναι / ανεπιτυχής  συζήτηση με σύμβουλο για εναλλακτική μορφή θεραπείας (όχι ενδοφλέβια αντιβιοτικά κλπ)</a:t>
            </a:r>
          </a:p>
          <a:p>
            <a:pPr>
              <a:buFont typeface="Wingdings" pitchFamily="2" charset="2"/>
              <a:buChar char="à"/>
            </a:pPr>
            <a:endParaRPr lang="el-GR" altLang="el-GR">
              <a:sym typeface="Wingdings" pitchFamily="2" charset="2"/>
            </a:endParaRPr>
          </a:p>
          <a:p>
            <a:pPr>
              <a:buFont typeface="Wingdings" pitchFamily="2" charset="2"/>
              <a:buChar char="à"/>
            </a:pPr>
            <a:r>
              <a:rPr lang="el-GR" altLang="el-GR">
                <a:sym typeface="Wingdings" pitchFamily="2" charset="2"/>
              </a:rPr>
              <a:t>απαραίτητη περιφερική προσπέλαση </a:t>
            </a:r>
            <a:r>
              <a:rPr lang="en-US" altLang="el-GR">
                <a:sym typeface="Wingdings" pitchFamily="2" charset="2"/>
              </a:rPr>
              <a:t></a:t>
            </a:r>
            <a:r>
              <a:rPr lang="el-GR" altLang="el-GR">
                <a:sym typeface="Wingdings" pitchFamily="2" charset="2"/>
              </a:rPr>
              <a:t>αναισθησιολογικό</a:t>
            </a:r>
            <a:endParaRPr lang="el-GR" altLang="el-GR"/>
          </a:p>
        </p:txBody>
      </p:sp>
      <p:pic>
        <p:nvPicPr>
          <p:cNvPr id="34819" name="5 - Εικόνα"/>
          <p:cNvPicPr>
            <a:picLocks noChangeAspect="1" noChangeArrowheads="1"/>
          </p:cNvPicPr>
          <p:nvPr/>
        </p:nvPicPr>
        <p:blipFill>
          <a:blip r:embed="rId3" cstate="print"/>
          <a:srcRect l="23871" t="10834" r="24516" b="24722"/>
          <a:stretch>
            <a:fillRect/>
          </a:stretch>
        </p:blipFill>
        <p:spPr bwMode="auto">
          <a:xfrm>
            <a:off x="0" y="0"/>
            <a:ext cx="4211638"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Θέση περιεχομένου"/>
          <p:cNvSpPr>
            <a:spLocks noGrp="1"/>
          </p:cNvSpPr>
          <p:nvPr>
            <p:ph idx="1"/>
          </p:nvPr>
        </p:nvSpPr>
        <p:spPr>
          <a:xfrm>
            <a:off x="250825" y="1916113"/>
            <a:ext cx="8229600" cy="4389437"/>
          </a:xfrm>
        </p:spPr>
        <p:txBody>
          <a:bodyPr/>
          <a:lstStyle/>
          <a:p>
            <a:pPr algn="just" eaLnBrk="1" hangingPunct="1"/>
            <a:r>
              <a:rPr lang="el-GR" altLang="el-GR" sz="2000" smtClean="0">
                <a:latin typeface="Arial" charset="0"/>
                <a:cs typeface="Arial" charset="0"/>
              </a:rPr>
              <a:t>Διακοπή έγχυσης και αποσύνδεση από το συνδετικό</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Αφαίρεση αυτοκόλλητης ταινίας από το δέρμα</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Απόσυρση του καθετήρα εκτός φλέβας και άμεση εφαρμογή πίεσης με γάζα για τουλάχιστον 5 λεπτά</a:t>
            </a:r>
          </a:p>
          <a:p>
            <a:pPr algn="just" eaLnBrk="1" hangingPunct="1">
              <a:buFont typeface="Wingdings 2" pitchFamily="18" charset="2"/>
              <a:buNone/>
            </a:pPr>
            <a:endParaRPr lang="el-GR" altLang="el-GR" sz="2000" smtClean="0">
              <a:latin typeface="Arial" charset="0"/>
              <a:cs typeface="Arial" charset="0"/>
            </a:endParaRPr>
          </a:p>
          <a:p>
            <a:pPr algn="just" eaLnBrk="1" hangingPunct="1"/>
            <a:r>
              <a:rPr lang="el-GR" altLang="el-GR" sz="2000" smtClean="0">
                <a:latin typeface="Arial" charset="0"/>
                <a:cs typeface="Arial" charset="0"/>
              </a:rPr>
              <a:t>Τοποθετήστε γάζα ή ένα κομμάτι τολύπιο με χαρτοταινία πάνω στην περιοχή και ενημερώνουμε τον ασθενή ή συνοδό να εφαρμόσει πίεση με το χέρι για 10 λεπτά ώστε να ελαχιστοποιηθεί η πιθανότητα αιματώματος</a:t>
            </a:r>
          </a:p>
        </p:txBody>
      </p:sp>
      <p:sp>
        <p:nvSpPr>
          <p:cNvPr id="35843" name="4 - TextBox"/>
          <p:cNvSpPr txBox="1">
            <a:spLocks noChangeArrowheads="1"/>
          </p:cNvSpPr>
          <p:nvPr/>
        </p:nvSpPr>
        <p:spPr bwMode="auto">
          <a:xfrm>
            <a:off x="0" y="404813"/>
            <a:ext cx="8748713" cy="1323975"/>
          </a:xfrm>
          <a:prstGeom prst="rect">
            <a:avLst/>
          </a:prstGeom>
          <a:noFill/>
          <a:ln w="9525">
            <a:noFill/>
            <a:miter lim="800000"/>
            <a:headEnd/>
            <a:tailEnd/>
          </a:ln>
        </p:spPr>
        <p:txBody>
          <a:bodyPr>
            <a:spAutoFit/>
          </a:bodyPr>
          <a:lstStyle/>
          <a:p>
            <a:pPr eaLnBrk="1" hangingPunct="1"/>
            <a:r>
              <a:rPr lang="el-GR" sz="4000" b="1">
                <a:solidFill>
                  <a:schemeClr val="tx2"/>
                </a:solidFill>
              </a:rPr>
              <a:t>ΑΦΑΙΡΕΣΗ ΕΝΔΟΦΛΕΒΙΟΥ ΚΑΘΕΤΗΡΑ</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0825" y="333375"/>
            <a:ext cx="8642350" cy="1143000"/>
          </a:xfrm>
        </p:spPr>
        <p:txBody>
          <a:bodyPr/>
          <a:lstStyle/>
          <a:p>
            <a:pPr eaLnBrk="1" hangingPunct="1"/>
            <a:r>
              <a:rPr lang="el-GR" sz="3600" b="1" smtClean="0">
                <a:latin typeface="Arial" charset="0"/>
                <a:cs typeface="Arial" charset="0"/>
              </a:rPr>
              <a:t>ΑΝΤΙΚΑΤΑΣΤΑΣΗ ΦΛΕΒΟΚΑΘΕΤΗΡΑ</a:t>
            </a:r>
          </a:p>
        </p:txBody>
      </p:sp>
      <p:sp>
        <p:nvSpPr>
          <p:cNvPr id="36867" name="Content Placeholder 2"/>
          <p:cNvSpPr>
            <a:spLocks noGrp="1"/>
          </p:cNvSpPr>
          <p:nvPr>
            <p:ph idx="1"/>
          </p:nvPr>
        </p:nvSpPr>
        <p:spPr>
          <a:xfrm>
            <a:off x="323850" y="1773238"/>
            <a:ext cx="8229600" cy="4389437"/>
          </a:xfrm>
        </p:spPr>
        <p:txBody>
          <a:bodyPr/>
          <a:lstStyle/>
          <a:p>
            <a:pPr algn="just" eaLnBrk="1" hangingPunct="1"/>
            <a:r>
              <a:rPr lang="el-GR" altLang="el-GR" sz="2000" smtClean="0">
                <a:latin typeface="Arial" charset="0"/>
                <a:cs typeface="Arial" charset="0"/>
              </a:rPr>
              <a:t>Δεν υπάρχει όριο στο χρονικό διάστημα παραμονής του φλεβοκαθετήρα. Με την κατάλληλη φροντίδα μπορεί να παραμείνει για αρκετές ημέρες</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Πρέπει να αποφεύγεται καθώς η διαδικασία προκαλεί άγχος σε παιδί και γονείς</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Αντικατάσταση πρέπει να γίνεται όταν υπάρχει απόφραξη, φλεβίτιδα, μόλυνση κλπ.</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8313" y="1268413"/>
            <a:ext cx="8229600" cy="4605337"/>
          </a:xfrm>
        </p:spPr>
        <p:txBody>
          <a:bodyPr>
            <a:normAutofit fontScale="85000" lnSpcReduction="20000"/>
          </a:bodyPr>
          <a:lstStyle/>
          <a:p>
            <a:pPr marL="274320" indent="-274320" eaLnBrk="1" fontAlgn="auto" hangingPunct="1">
              <a:spcAft>
                <a:spcPts val="0"/>
              </a:spcAft>
              <a:buClr>
                <a:schemeClr val="accent3"/>
              </a:buClr>
              <a:buFont typeface="Wingdings 2" pitchFamily="18" charset="2"/>
              <a:buNone/>
              <a:defRPr/>
            </a:pPr>
            <a:r>
              <a:rPr lang="el-GR" dirty="0" smtClean="0">
                <a:latin typeface="Arial" pitchFamily="34" charset="0"/>
                <a:cs typeface="Arial" pitchFamily="34" charset="0"/>
              </a:rPr>
              <a:t> </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Πόνος από καθετηριασμό (πρόληψη με τοπικό αναισθητικό)</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Πόνος από εξαγγείωση(παρακολούθηση και έγκαιρη αντικατάσταση της φλέβας)</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Η μη πρόσβαση σε φλεβική γραμμή και χορήγηση ενδοφλέβιων υγρών</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Διακοπή επιστροφής αίματος στο θάλαμο του καθετήρα</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Δυσκολία στην προώθηση του καθετήρα πάνω από τη βελόνα και μέσα στη φλέβα</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Αρτηριακή παρακέντηση</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Θρομβοφλεβίτιδα</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Περιφερική παράλυση νεύρων</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Εξαγγείωση </a:t>
            </a:r>
          </a:p>
          <a:p>
            <a:pPr marL="514350" indent="-514350" eaLnBrk="1" fontAlgn="auto" hangingPunct="1">
              <a:spcAft>
                <a:spcPts val="0"/>
              </a:spcAft>
              <a:buClr>
                <a:schemeClr val="accent3"/>
              </a:buClr>
              <a:buFont typeface="+mj-lt"/>
              <a:buAutoNum type="arabicPeriod"/>
              <a:defRPr/>
            </a:pPr>
            <a:r>
              <a:rPr lang="el-GR" dirty="0" smtClean="0">
                <a:latin typeface="Arial" pitchFamily="34" charset="0"/>
                <a:cs typeface="Arial" pitchFamily="34" charset="0"/>
              </a:rPr>
              <a:t>Νέκρωση υποκείμενων ιστών</a:t>
            </a:r>
          </a:p>
          <a:p>
            <a:pPr marL="514350" indent="-514350" eaLnBrk="1" fontAlgn="auto" hangingPunct="1">
              <a:spcAft>
                <a:spcPts val="0"/>
              </a:spcAft>
              <a:buClr>
                <a:schemeClr val="accent3"/>
              </a:buClr>
              <a:buFont typeface="Wingdings 2" pitchFamily="18" charset="2"/>
              <a:buNone/>
              <a:defRPr/>
            </a:pPr>
            <a:endParaRPr lang="el-GR" dirty="0" smtClean="0">
              <a:latin typeface="Arial" pitchFamily="34" charset="0"/>
              <a:cs typeface="Arial" pitchFamily="34" charset="0"/>
            </a:endParaRPr>
          </a:p>
          <a:p>
            <a:pPr marL="514350" indent="-514350" eaLnBrk="1" fontAlgn="auto" hangingPunct="1">
              <a:spcAft>
                <a:spcPts val="0"/>
              </a:spcAft>
              <a:buClr>
                <a:schemeClr val="accent3"/>
              </a:buClr>
              <a:buFont typeface="Wingdings 2" pitchFamily="18" charset="2"/>
              <a:buNone/>
              <a:defRPr/>
            </a:pPr>
            <a:endParaRPr lang="el-GR" dirty="0" smtClean="0">
              <a:latin typeface="Arial" pitchFamily="34" charset="0"/>
              <a:cs typeface="Arial" pitchFamily="34" charset="0"/>
            </a:endParaRPr>
          </a:p>
          <a:p>
            <a:pPr marL="274320" indent="-274320" eaLnBrk="1" fontAlgn="auto" hangingPunct="1">
              <a:spcAft>
                <a:spcPts val="0"/>
              </a:spcAft>
              <a:buClr>
                <a:schemeClr val="accent3"/>
              </a:buClr>
              <a:buFont typeface="Wingdings"/>
              <a:buChar char=""/>
              <a:defRPr/>
            </a:pPr>
            <a:endParaRPr lang="el-GR" dirty="0"/>
          </a:p>
        </p:txBody>
      </p:sp>
      <p:sp>
        <p:nvSpPr>
          <p:cNvPr id="37891" name="4 - TextBox"/>
          <p:cNvSpPr txBox="1">
            <a:spLocks noChangeArrowheads="1"/>
          </p:cNvSpPr>
          <p:nvPr/>
        </p:nvSpPr>
        <p:spPr bwMode="auto">
          <a:xfrm>
            <a:off x="323850" y="620713"/>
            <a:ext cx="3155950" cy="708025"/>
          </a:xfrm>
          <a:prstGeom prst="rect">
            <a:avLst/>
          </a:prstGeom>
          <a:noFill/>
          <a:ln w="9525">
            <a:noFill/>
            <a:miter lim="800000"/>
            <a:headEnd/>
            <a:tailEnd/>
          </a:ln>
        </p:spPr>
        <p:txBody>
          <a:bodyPr wrap="none">
            <a:spAutoFit/>
          </a:bodyPr>
          <a:lstStyle/>
          <a:p>
            <a:pPr eaLnBrk="1" hangingPunct="1"/>
            <a:r>
              <a:rPr lang="el-GR" sz="4000" b="1">
                <a:solidFill>
                  <a:schemeClr val="tx2"/>
                </a:solidFill>
              </a:rPr>
              <a:t>ΕΠΙΠΛΟΚΕΣ</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r>
              <a:rPr lang="el-GR" sz="3600" b="1" smtClean="0"/>
              <a:t>Συνεχιζόμενη Νοσηλευτική φροντίδα ΠΦΚ</a:t>
            </a:r>
            <a:r>
              <a:rPr lang="el-GR" smtClean="0"/>
              <a:t/>
            </a:r>
            <a:br>
              <a:rPr lang="el-GR" smtClean="0"/>
            </a:br>
            <a:endParaRPr lang="el-GR" smtClean="0"/>
          </a:p>
        </p:txBody>
      </p:sp>
      <p:sp>
        <p:nvSpPr>
          <p:cNvPr id="38915" name="2 - Θέση περιεχομένου"/>
          <p:cNvSpPr>
            <a:spLocks noGrp="1"/>
          </p:cNvSpPr>
          <p:nvPr>
            <p:ph idx="1"/>
          </p:nvPr>
        </p:nvSpPr>
        <p:spPr>
          <a:xfrm>
            <a:off x="468313" y="1196975"/>
            <a:ext cx="8207375" cy="5111750"/>
          </a:xfrm>
        </p:spPr>
        <p:txBody>
          <a:bodyPr/>
          <a:lstStyle/>
          <a:p>
            <a:pPr>
              <a:buFont typeface="Wingdings 2" pitchFamily="18" charset="2"/>
              <a:buNone/>
            </a:pPr>
            <a:r>
              <a:rPr lang="el-GR" sz="1400" smtClean="0"/>
              <a:t>ΕΠΙΤΗΡΗΣΗ ΤΟΥ ΣΗΜΕΙΟΥ ΕΙΣΟΔΟΥ </a:t>
            </a:r>
          </a:p>
          <a:p>
            <a:r>
              <a:rPr lang="el-GR" sz="1400" smtClean="0"/>
              <a:t>Επιβεβαιώστε ότι υπάρχει ανά πάσα στιγμή ένα ακέραιο, στεγνό επίθεμα το οποίο καλύπτει πλήρως το σημείο εισόδου του καθετήρα </a:t>
            </a:r>
          </a:p>
          <a:p>
            <a:r>
              <a:rPr lang="el-GR" sz="1400" smtClean="0"/>
              <a:t>Επιτηρείτε το σημείο εισόδου ανά  ωράριο εργασίας για συμπτώματα φλεγμονής/λοίμωξης και δράστε αναλόγως του σκορ στην κλίμακα </a:t>
            </a:r>
            <a:r>
              <a:rPr lang="en-US" sz="1400" smtClean="0"/>
              <a:t>VIP</a:t>
            </a:r>
            <a:endParaRPr lang="el-GR" sz="1400" smtClean="0"/>
          </a:p>
          <a:p>
            <a:r>
              <a:rPr lang="el-GR" sz="1400" smtClean="0"/>
              <a:t>Ενθαρρύνετε τα παιδιά και τους γονείς να αναφέρουν πόνο ή αλλαγές στο σημείο εισόδου του καθετήρα </a:t>
            </a:r>
          </a:p>
          <a:p>
            <a:pPr>
              <a:buFont typeface="Wingdings 2" pitchFamily="18" charset="2"/>
              <a:buNone/>
            </a:pPr>
            <a:endParaRPr lang="el-GR" sz="1400" smtClean="0"/>
          </a:p>
          <a:p>
            <a:r>
              <a:rPr lang="el-GR" sz="1400" smtClean="0"/>
              <a:t>ΥΓΙΕΙΝΗ ΤΩΝ ΧΕΡΙΩΝ </a:t>
            </a:r>
          </a:p>
          <a:p>
            <a:r>
              <a:rPr lang="el-GR" sz="1400" smtClean="0"/>
              <a:t>Εφαρμόζεται υγιεινή των χεριών πριν από οποιαδήποτε επαφή με το σημείο εισόδου, τον καθετήρα ή το σύστημα χορήγησης θεραπείας </a:t>
            </a:r>
          </a:p>
          <a:p>
            <a:r>
              <a:rPr lang="el-GR" sz="1400" smtClean="0"/>
              <a:t>Χρησιμοποιείστε καθαρά ή αποστειρωμένα γάντια κατά την αλλαγή επιθέματος και τη χορήγηση ενδοφλέβιας θεραπείας </a:t>
            </a:r>
          </a:p>
          <a:p>
            <a:pPr>
              <a:buFont typeface="Wingdings 2" pitchFamily="18" charset="2"/>
              <a:buNone/>
            </a:pPr>
            <a:r>
              <a:rPr lang="el-GR" sz="1400" smtClean="0"/>
              <a:t> </a:t>
            </a:r>
          </a:p>
          <a:p>
            <a:r>
              <a:rPr lang="el-GR" sz="1400" smtClean="0"/>
              <a:t>ΠΡΟΣΒΑΣΗ ΣΕ ΠΦΚ</a:t>
            </a:r>
          </a:p>
          <a:p>
            <a:endParaRPr lang="el-GR" sz="1400" smtClean="0"/>
          </a:p>
          <a:p>
            <a:r>
              <a:rPr lang="el-GR" sz="1400" smtClean="0"/>
              <a:t>Όλα τα σημεία πρόσβασης (3  </a:t>
            </a:r>
            <a:r>
              <a:rPr lang="en-US" sz="1400" smtClean="0"/>
              <a:t>ways</a:t>
            </a:r>
            <a:r>
              <a:rPr lang="el-GR" sz="1400" smtClean="0"/>
              <a:t> κ.α.) πρέπει να είναι κλειστά και να ανοίγονται μόνο κατά τη στιγμή της πρόσβασης</a:t>
            </a:r>
          </a:p>
          <a:p>
            <a:r>
              <a:rPr lang="el-GR" sz="1400" smtClean="0"/>
              <a:t>Χρησιμοποιείται άσηπτη τεχνική κατά την περιποίηση τους</a:t>
            </a:r>
          </a:p>
          <a:p>
            <a:r>
              <a:rPr lang="el-GR" sz="1400" smtClean="0"/>
              <a:t>Ιδανικά χρησιμοποιείται διάλυμα χλωρεξιδίνης &gt;0.5% σε 70% αλκοόλη για καθαρισμό των σημείων πρόσβασης πριν και μετά την πρόσβαση στον καθετήρα. Εναλλακτικά χρησιμοποιείται 70% αλκοόλη </a:t>
            </a:r>
          </a:p>
          <a:p>
            <a:pPr>
              <a:buFont typeface="Wingdings 2" pitchFamily="18" charset="2"/>
              <a:buNone/>
            </a:pPr>
            <a:endParaRPr lang="el-GR" sz="1400" smtClean="0"/>
          </a:p>
          <a:p>
            <a:endParaRPr lang="el-GR" sz="1400" smtClean="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971550" y="692150"/>
          <a:ext cx="7272338" cy="5929313"/>
        </p:xfrm>
        <a:graphic>
          <a:graphicData uri="http://schemas.openxmlformats.org/drawingml/2006/table">
            <a:tbl>
              <a:tblPr/>
              <a:tblGrid>
                <a:gridCol w="2726699"/>
                <a:gridCol w="1957505"/>
                <a:gridCol w="2588603"/>
              </a:tblGrid>
              <a:tr h="267659">
                <a:tc>
                  <a:txBody>
                    <a:bodyPr/>
                    <a:lstStyle/>
                    <a:p>
                      <a:pPr>
                        <a:lnSpc>
                          <a:spcPct val="115000"/>
                        </a:lnSpc>
                        <a:spcAft>
                          <a:spcPts val="1000"/>
                        </a:spcAft>
                      </a:pPr>
                      <a:r>
                        <a:rPr lang="en-US" sz="1000" dirty="0">
                          <a:solidFill>
                            <a:srgbClr val="000000"/>
                          </a:solidFill>
                          <a:latin typeface="Times New Roman"/>
                          <a:ea typeface="Calibri"/>
                          <a:cs typeface="Times New Roman"/>
                        </a:rPr>
                        <a:t>E</a:t>
                      </a:r>
                      <a:r>
                        <a:rPr lang="el-GR" sz="1000" dirty="0" err="1">
                          <a:solidFill>
                            <a:srgbClr val="000000"/>
                          </a:solidFill>
                          <a:latin typeface="Times New Roman"/>
                          <a:ea typeface="Calibri"/>
                          <a:cs typeface="Times New Roman"/>
                        </a:rPr>
                        <a:t>κτίμηση</a:t>
                      </a:r>
                      <a:r>
                        <a:rPr lang="el-GR" sz="1000" dirty="0">
                          <a:solidFill>
                            <a:srgbClr val="000000"/>
                          </a:solidFill>
                          <a:latin typeface="Times New Roman"/>
                          <a:ea typeface="Calibri"/>
                          <a:cs typeface="Times New Roman"/>
                        </a:rPr>
                        <a:t>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solidFill>
                            <a:srgbClr val="000000"/>
                          </a:solidFill>
                          <a:latin typeface="Times New Roman"/>
                          <a:ea typeface="Calibri"/>
                          <a:cs typeface="Times New Roman"/>
                        </a:rPr>
                        <a:t>VIP score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a:solidFill>
                            <a:srgbClr val="000000"/>
                          </a:solidFill>
                          <a:latin typeface="Times New Roman"/>
                          <a:ea typeface="Calibri"/>
                          <a:cs typeface="Times New Roman"/>
                        </a:rPr>
                        <a:t>Παρέμβαση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88">
                <a:tc>
                  <a:txBody>
                    <a:bodyPr/>
                    <a:lstStyle/>
                    <a:p>
                      <a:pPr>
                        <a:lnSpc>
                          <a:spcPct val="115000"/>
                        </a:lnSpc>
                        <a:spcAft>
                          <a:spcPts val="1000"/>
                        </a:spcAft>
                      </a:pPr>
                      <a:r>
                        <a:rPr lang="el-GR" sz="1000" dirty="0">
                          <a:solidFill>
                            <a:srgbClr val="000000"/>
                          </a:solidFill>
                          <a:latin typeface="Times New Roman"/>
                          <a:ea typeface="Calibri"/>
                          <a:cs typeface="Times New Roman"/>
                        </a:rPr>
                        <a:t>Καμία ένδειξη φλεγμονής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a:solidFill>
                            <a:srgbClr val="000000"/>
                          </a:solidFill>
                          <a:latin typeface="Times New Roman"/>
                          <a:ea typeface="Calibri"/>
                          <a:cs typeface="Times New Roman"/>
                        </a:rPr>
                        <a:t>0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a:solidFill>
                            <a:srgbClr val="000000"/>
                          </a:solidFill>
                          <a:latin typeface="Times New Roman"/>
                          <a:ea typeface="Calibri"/>
                          <a:cs typeface="Times New Roman"/>
                        </a:rPr>
                        <a:t>Επιτήρηση του σημείου εισόδου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714">
                <a:tc>
                  <a:txBody>
                    <a:bodyPr/>
                    <a:lstStyle/>
                    <a:p>
                      <a:pPr marL="342900" lvl="0" indent="-342900">
                        <a:lnSpc>
                          <a:spcPct val="115000"/>
                        </a:lnSpc>
                        <a:spcAft>
                          <a:spcPts val="1000"/>
                        </a:spcAft>
                        <a:buFont typeface="Times New Roman"/>
                        <a:buChar char="•"/>
                        <a:tabLst>
                          <a:tab pos="457200" algn="l"/>
                        </a:tabLst>
                      </a:pPr>
                      <a:r>
                        <a:rPr lang="el-GR" sz="1000" dirty="0">
                          <a:solidFill>
                            <a:srgbClr val="000000"/>
                          </a:solidFill>
                          <a:latin typeface="Times New Roman"/>
                          <a:ea typeface="Calibri"/>
                          <a:cs typeface="Times New Roman"/>
                        </a:rPr>
                        <a:t>Ένα από τα ακόλουθα </a:t>
                      </a:r>
                      <a:endParaRPr lang="el-GR" sz="1000" dirty="0">
                        <a:latin typeface="Calibri"/>
                        <a:ea typeface="Calibri"/>
                        <a:cs typeface="Times New Roman"/>
                      </a:endParaRPr>
                    </a:p>
                    <a:p>
                      <a:pPr marL="342900" lvl="0" indent="-342900">
                        <a:lnSpc>
                          <a:spcPct val="115000"/>
                        </a:lnSpc>
                        <a:spcAft>
                          <a:spcPts val="1000"/>
                        </a:spcAft>
                        <a:buFont typeface="Times New Roman"/>
                        <a:buChar char="•"/>
                        <a:tabLst>
                          <a:tab pos="457200" algn="l"/>
                        </a:tabLst>
                      </a:pPr>
                      <a:r>
                        <a:rPr lang="el-GR" sz="1000" dirty="0">
                          <a:solidFill>
                            <a:srgbClr val="000000"/>
                          </a:solidFill>
                          <a:latin typeface="Times New Roman"/>
                          <a:ea typeface="Calibri"/>
                          <a:cs typeface="Times New Roman"/>
                        </a:rPr>
                        <a:t> Ελαφρύς πόνος στο σημείο εισόδου </a:t>
                      </a:r>
                      <a:endParaRPr lang="el-GR" sz="1000" dirty="0">
                        <a:latin typeface="Calibri"/>
                        <a:ea typeface="Calibri"/>
                        <a:cs typeface="Times New Roman"/>
                      </a:endParaRPr>
                    </a:p>
                    <a:p>
                      <a:pPr marL="342900" lvl="0" indent="-342900">
                        <a:lnSpc>
                          <a:spcPct val="115000"/>
                        </a:lnSpc>
                        <a:spcAft>
                          <a:spcPts val="1000"/>
                        </a:spcAft>
                        <a:buFont typeface="Times New Roman"/>
                        <a:buChar char="•"/>
                        <a:tabLst>
                          <a:tab pos="457200" algn="l"/>
                        </a:tabLst>
                      </a:pPr>
                      <a:r>
                        <a:rPr lang="el-GR" sz="1000" dirty="0">
                          <a:solidFill>
                            <a:srgbClr val="000000"/>
                          </a:solidFill>
                          <a:latin typeface="Times New Roman"/>
                          <a:ea typeface="Calibri"/>
                          <a:cs typeface="Times New Roman"/>
                        </a:rPr>
                        <a:t> Ερύθημα ή ερυθρότητα</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dirty="0">
                          <a:solidFill>
                            <a:srgbClr val="000000"/>
                          </a:solidFill>
                          <a:latin typeface="Times New Roman"/>
                          <a:ea typeface="Calibri"/>
                          <a:cs typeface="Times New Roman"/>
                        </a:rPr>
                        <a:t>1 (Πιθανή πρώτη ένδειξη φλεβίτιδας)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a:solidFill>
                            <a:srgbClr val="000000"/>
                          </a:solidFill>
                          <a:latin typeface="Times New Roman"/>
                          <a:ea typeface="Calibri"/>
                          <a:cs typeface="Times New Roman"/>
                        </a:rPr>
                        <a:t>Συστηματική επιτήρηση του σημείου εισόδου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839">
                <a:tc>
                  <a:txBody>
                    <a:bodyPr/>
                    <a:lstStyle/>
                    <a:p>
                      <a:pPr>
                        <a:lnSpc>
                          <a:spcPct val="115000"/>
                        </a:lnSpc>
                        <a:spcAft>
                          <a:spcPts val="1000"/>
                        </a:spcAft>
                      </a:pPr>
                      <a:r>
                        <a:rPr lang="el-GR" sz="1000">
                          <a:solidFill>
                            <a:srgbClr val="000000"/>
                          </a:solidFill>
                          <a:latin typeface="Times New Roman"/>
                          <a:ea typeface="Calibri"/>
                          <a:cs typeface="Times New Roman"/>
                        </a:rPr>
                        <a:t>Δύο από τα ακόλουθα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Πόνος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Ερυθρότητα</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Οίδημα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dirty="0">
                          <a:solidFill>
                            <a:srgbClr val="000000"/>
                          </a:solidFill>
                          <a:latin typeface="Times New Roman"/>
                          <a:ea typeface="Calibri"/>
                          <a:cs typeface="Times New Roman"/>
                        </a:rPr>
                        <a:t>2 (Αρχικό στάδιο φλεβίτιδας)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a:solidFill>
                            <a:srgbClr val="000000"/>
                          </a:solidFill>
                          <a:latin typeface="Times New Roman"/>
                          <a:ea typeface="Calibri"/>
                          <a:cs typeface="Times New Roman"/>
                        </a:rPr>
                        <a:t>Αντικατάσταση του ΠΦΚ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839">
                <a:tc>
                  <a:txBody>
                    <a:bodyPr/>
                    <a:lstStyle/>
                    <a:p>
                      <a:pPr>
                        <a:lnSpc>
                          <a:spcPct val="115000"/>
                        </a:lnSpc>
                        <a:spcAft>
                          <a:spcPts val="1000"/>
                        </a:spcAft>
                      </a:pPr>
                      <a:r>
                        <a:rPr lang="el-GR" sz="1000">
                          <a:solidFill>
                            <a:srgbClr val="000000"/>
                          </a:solidFill>
                          <a:latin typeface="Times New Roman"/>
                          <a:ea typeface="Calibri"/>
                          <a:cs typeface="Times New Roman"/>
                        </a:rPr>
                        <a:t>Όλα από τα ακόλουθα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Πόνος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Ερυθρότητα</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Οίδημα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dirty="0">
                          <a:solidFill>
                            <a:srgbClr val="000000"/>
                          </a:solidFill>
                          <a:latin typeface="Times New Roman"/>
                          <a:ea typeface="Calibri"/>
                          <a:cs typeface="Times New Roman"/>
                        </a:rPr>
                        <a:t>3 (Μεσαίο στάδιο φλεβίτιδας)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dirty="0">
                          <a:solidFill>
                            <a:srgbClr val="000000"/>
                          </a:solidFill>
                          <a:latin typeface="Times New Roman"/>
                          <a:ea typeface="Calibri"/>
                          <a:cs typeface="Times New Roman"/>
                        </a:rPr>
                        <a:t>Αντικατάσταση του ΠΦΚ </a:t>
                      </a:r>
                      <a:endParaRPr lang="el-GR" sz="1000" dirty="0">
                        <a:latin typeface="Calibri"/>
                        <a:ea typeface="Calibri"/>
                        <a:cs typeface="Times New Roman"/>
                      </a:endParaRPr>
                    </a:p>
                    <a:p>
                      <a:pPr>
                        <a:lnSpc>
                          <a:spcPct val="115000"/>
                        </a:lnSpc>
                        <a:spcAft>
                          <a:spcPts val="1000"/>
                        </a:spcAft>
                      </a:pPr>
                      <a:r>
                        <a:rPr lang="el-GR" sz="1000" dirty="0">
                          <a:solidFill>
                            <a:srgbClr val="000000"/>
                          </a:solidFill>
                          <a:latin typeface="Times New Roman"/>
                          <a:ea typeface="Calibri"/>
                          <a:cs typeface="Times New Roman"/>
                        </a:rPr>
                        <a:t>Εξετάζεται κατά πόσο είναι απαραίτητη η χορήγηση αντιβιοτικού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9356">
                <a:tc>
                  <a:txBody>
                    <a:bodyPr/>
                    <a:lstStyle/>
                    <a:p>
                      <a:pPr>
                        <a:lnSpc>
                          <a:spcPct val="115000"/>
                        </a:lnSpc>
                        <a:spcAft>
                          <a:spcPts val="1000"/>
                        </a:spcAft>
                      </a:pPr>
                      <a:r>
                        <a:rPr lang="el-GR" sz="1000">
                          <a:solidFill>
                            <a:srgbClr val="000000"/>
                          </a:solidFill>
                          <a:latin typeface="Times New Roman"/>
                          <a:ea typeface="Calibri"/>
                          <a:cs typeface="Times New Roman"/>
                        </a:rPr>
                        <a:t>Όλα από τα ακόλουθα  και εκτεταμένα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Πόνος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Ερυθρότητα</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Οίδημα </a:t>
                      </a:r>
                      <a:endParaRPr lang="el-GR" sz="1000">
                        <a:latin typeface="Calibri"/>
                        <a:ea typeface="Calibri"/>
                        <a:cs typeface="Times New Roman"/>
                      </a:endParaRPr>
                    </a:p>
                    <a:p>
                      <a:pPr marL="342900" lvl="0" indent="-342900">
                        <a:lnSpc>
                          <a:spcPct val="115000"/>
                        </a:lnSpc>
                        <a:spcAft>
                          <a:spcPts val="1000"/>
                        </a:spcAft>
                        <a:buFont typeface="Arial"/>
                        <a:buChar char="•"/>
                        <a:tabLst>
                          <a:tab pos="457200" algn="l"/>
                        </a:tabLst>
                      </a:pPr>
                      <a:r>
                        <a:rPr lang="el-GR" sz="1000">
                          <a:solidFill>
                            <a:srgbClr val="000000"/>
                          </a:solidFill>
                          <a:latin typeface="Times New Roman"/>
                          <a:ea typeface="Calibri"/>
                          <a:cs typeface="Times New Roman"/>
                        </a:rPr>
                        <a:t> Ψηλαφητή σκληρία  κατά μήκος της φλέβας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a:solidFill>
                            <a:srgbClr val="000000"/>
                          </a:solidFill>
                          <a:latin typeface="Times New Roman"/>
                          <a:ea typeface="Calibri"/>
                          <a:cs typeface="Times New Roman"/>
                        </a:rPr>
                        <a:t>4 (Προχωρημένη φλεβίτιδα ή αρχή θρομβοφλεβίτιδας)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000" dirty="0">
                          <a:solidFill>
                            <a:srgbClr val="000000"/>
                          </a:solidFill>
                          <a:latin typeface="Times New Roman"/>
                          <a:ea typeface="Calibri"/>
                          <a:cs typeface="Times New Roman"/>
                        </a:rPr>
                        <a:t>Αντικατάσταση του ΠΦΚ </a:t>
                      </a:r>
                      <a:endParaRPr lang="el-GR" sz="1000" dirty="0">
                        <a:latin typeface="Calibri"/>
                        <a:ea typeface="Calibri"/>
                        <a:cs typeface="Times New Roman"/>
                      </a:endParaRPr>
                    </a:p>
                    <a:p>
                      <a:pPr>
                        <a:lnSpc>
                          <a:spcPct val="115000"/>
                        </a:lnSpc>
                        <a:spcAft>
                          <a:spcPts val="1000"/>
                        </a:spcAft>
                      </a:pPr>
                      <a:r>
                        <a:rPr lang="el-GR" sz="1000" dirty="0">
                          <a:solidFill>
                            <a:srgbClr val="000000"/>
                          </a:solidFill>
                          <a:latin typeface="Times New Roman"/>
                          <a:ea typeface="Calibri"/>
                          <a:cs typeface="Times New Roman"/>
                        </a:rPr>
                        <a:t>Εξετάζεται κατά πόσο είναι απαραίτητη η χορήγηση αντιβιοτικού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352">
                <a:tc>
                  <a:txBody>
                    <a:bodyPr/>
                    <a:lstStyle/>
                    <a:p>
                      <a:pPr>
                        <a:lnSpc>
                          <a:spcPct val="115000"/>
                        </a:lnSpc>
                        <a:spcAft>
                          <a:spcPts val="0"/>
                        </a:spcAft>
                      </a:pPr>
                      <a:r>
                        <a:rPr lang="el-GR" sz="1000">
                          <a:solidFill>
                            <a:srgbClr val="000000"/>
                          </a:solidFill>
                          <a:latin typeface="Times New Roman"/>
                          <a:ea typeface="Calibri"/>
                          <a:cs typeface="Times New Roman"/>
                        </a:rPr>
                        <a:t>Όλα από τα ακόλουθα  και εκτεταμένα </a:t>
                      </a:r>
                      <a:endParaRPr lang="el-GR" sz="1000">
                        <a:latin typeface="Calibri"/>
                        <a:ea typeface="Calibri"/>
                        <a:cs typeface="Times New Roman"/>
                      </a:endParaRPr>
                    </a:p>
                    <a:p>
                      <a:pPr marL="342900" lvl="0" indent="-342900">
                        <a:lnSpc>
                          <a:spcPct val="115000"/>
                        </a:lnSpc>
                        <a:spcAft>
                          <a:spcPts val="0"/>
                        </a:spcAft>
                        <a:buFont typeface="Times New Roman"/>
                        <a:buChar char="•"/>
                        <a:tabLst>
                          <a:tab pos="228600" algn="l"/>
                        </a:tabLst>
                      </a:pPr>
                      <a:r>
                        <a:rPr lang="el-GR" sz="1000">
                          <a:solidFill>
                            <a:srgbClr val="000000"/>
                          </a:solidFill>
                          <a:latin typeface="Times New Roman"/>
                          <a:ea typeface="Calibri"/>
                          <a:cs typeface="Times New Roman"/>
                        </a:rPr>
                        <a:t>Πόνος </a:t>
                      </a:r>
                      <a:endParaRPr lang="el-GR" sz="1000">
                        <a:latin typeface="Calibri"/>
                        <a:ea typeface="Calibri"/>
                        <a:cs typeface="Times New Roman"/>
                      </a:endParaRPr>
                    </a:p>
                    <a:p>
                      <a:pPr marL="342900" lvl="0" indent="-342900">
                        <a:lnSpc>
                          <a:spcPct val="115000"/>
                        </a:lnSpc>
                        <a:spcAft>
                          <a:spcPts val="0"/>
                        </a:spcAft>
                        <a:buFont typeface="Times New Roman"/>
                        <a:buChar char="•"/>
                        <a:tabLst>
                          <a:tab pos="228600" algn="l"/>
                        </a:tabLst>
                      </a:pPr>
                      <a:r>
                        <a:rPr lang="el-GR" sz="1000">
                          <a:solidFill>
                            <a:srgbClr val="000000"/>
                          </a:solidFill>
                          <a:latin typeface="Times New Roman"/>
                          <a:ea typeface="Calibri"/>
                          <a:cs typeface="Times New Roman"/>
                        </a:rPr>
                        <a:t>Ερυθρότητα</a:t>
                      </a:r>
                      <a:endParaRPr lang="el-GR" sz="1000">
                        <a:latin typeface="Calibri"/>
                        <a:ea typeface="Calibri"/>
                        <a:cs typeface="Times New Roman"/>
                      </a:endParaRPr>
                    </a:p>
                    <a:p>
                      <a:pPr marL="342900" lvl="0" indent="-342900">
                        <a:lnSpc>
                          <a:spcPct val="115000"/>
                        </a:lnSpc>
                        <a:spcAft>
                          <a:spcPts val="0"/>
                        </a:spcAft>
                        <a:buFont typeface="Times New Roman"/>
                        <a:buChar char="•"/>
                        <a:tabLst>
                          <a:tab pos="228600" algn="l"/>
                        </a:tabLst>
                      </a:pPr>
                      <a:r>
                        <a:rPr lang="el-GR" sz="1000">
                          <a:solidFill>
                            <a:srgbClr val="000000"/>
                          </a:solidFill>
                          <a:latin typeface="Times New Roman"/>
                          <a:ea typeface="Calibri"/>
                          <a:cs typeface="Times New Roman"/>
                        </a:rPr>
                        <a:t>Οίδημα </a:t>
                      </a:r>
                      <a:endParaRPr lang="el-GR" sz="1000">
                        <a:latin typeface="Calibri"/>
                        <a:ea typeface="Calibri"/>
                        <a:cs typeface="Times New Roman"/>
                      </a:endParaRPr>
                    </a:p>
                    <a:p>
                      <a:pPr marL="342900" lvl="0" indent="-342900">
                        <a:lnSpc>
                          <a:spcPct val="115000"/>
                        </a:lnSpc>
                        <a:spcAft>
                          <a:spcPts val="0"/>
                        </a:spcAft>
                        <a:buFont typeface="Times New Roman"/>
                        <a:buChar char="•"/>
                        <a:tabLst>
                          <a:tab pos="228600" algn="l"/>
                        </a:tabLst>
                      </a:pPr>
                      <a:r>
                        <a:rPr lang="el-GR" sz="1000">
                          <a:solidFill>
                            <a:srgbClr val="000000"/>
                          </a:solidFill>
                          <a:latin typeface="Times New Roman"/>
                          <a:ea typeface="Calibri"/>
                          <a:cs typeface="Times New Roman"/>
                        </a:rPr>
                        <a:t>Ψηλαφητή σκληρία  κατά μήκος της φλέβας</a:t>
                      </a:r>
                      <a:endParaRPr lang="el-GR" sz="1000">
                        <a:latin typeface="Calibri"/>
                        <a:ea typeface="Calibri"/>
                        <a:cs typeface="Times New Roman"/>
                      </a:endParaRPr>
                    </a:p>
                    <a:p>
                      <a:pPr marL="342900" lvl="0" indent="-342900">
                        <a:lnSpc>
                          <a:spcPct val="115000"/>
                        </a:lnSpc>
                        <a:spcAft>
                          <a:spcPts val="0"/>
                        </a:spcAft>
                        <a:buFont typeface="Times New Roman"/>
                        <a:buChar char="•"/>
                        <a:tabLst>
                          <a:tab pos="228600" algn="l"/>
                        </a:tabLst>
                      </a:pPr>
                      <a:r>
                        <a:rPr lang="el-GR" sz="1000">
                          <a:solidFill>
                            <a:srgbClr val="000000"/>
                          </a:solidFill>
                          <a:latin typeface="Times New Roman"/>
                          <a:ea typeface="Calibri"/>
                          <a:cs typeface="Times New Roman"/>
                        </a:rPr>
                        <a:t>Πυρετός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000">
                          <a:solidFill>
                            <a:srgbClr val="000000"/>
                          </a:solidFill>
                          <a:latin typeface="Times New Roman"/>
                          <a:ea typeface="Calibri"/>
                          <a:cs typeface="Times New Roman"/>
                        </a:rPr>
                        <a:t>5 (Προχωρημένη θρομβοφλεβίτιδα) </a:t>
                      </a:r>
                      <a:endParaRPr lang="el-GR" sz="100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000" dirty="0">
                          <a:solidFill>
                            <a:srgbClr val="000000"/>
                          </a:solidFill>
                          <a:latin typeface="Times New Roman"/>
                          <a:ea typeface="Calibri"/>
                          <a:cs typeface="Times New Roman"/>
                        </a:rPr>
                        <a:t>Χορήγηση αντιβιοτικού</a:t>
                      </a:r>
                      <a:endParaRPr lang="el-GR" sz="1000" dirty="0">
                        <a:latin typeface="Calibri"/>
                        <a:ea typeface="Calibri"/>
                        <a:cs typeface="Times New Roman"/>
                      </a:endParaRPr>
                    </a:p>
                    <a:p>
                      <a:pPr>
                        <a:lnSpc>
                          <a:spcPct val="115000"/>
                        </a:lnSpc>
                        <a:spcAft>
                          <a:spcPts val="0"/>
                        </a:spcAft>
                      </a:pPr>
                      <a:r>
                        <a:rPr lang="el-GR" sz="1000" dirty="0">
                          <a:solidFill>
                            <a:srgbClr val="000000"/>
                          </a:solidFill>
                          <a:latin typeface="Times New Roman"/>
                          <a:ea typeface="Calibri"/>
                          <a:cs typeface="Times New Roman"/>
                        </a:rPr>
                        <a:t>Αντικατάσταση του ΠΦΚ </a:t>
                      </a:r>
                      <a:endParaRPr lang="el-GR" sz="1000" dirty="0">
                        <a:latin typeface="Calibri"/>
                        <a:ea typeface="Calibri"/>
                        <a:cs typeface="Times New Roman"/>
                      </a:endParaRPr>
                    </a:p>
                    <a:p>
                      <a:pPr>
                        <a:lnSpc>
                          <a:spcPct val="115000"/>
                        </a:lnSpc>
                        <a:spcAft>
                          <a:spcPts val="0"/>
                        </a:spcAft>
                      </a:pPr>
                      <a:r>
                        <a:rPr lang="el-GR" sz="1000" dirty="0">
                          <a:solidFill>
                            <a:srgbClr val="000000"/>
                          </a:solidFill>
                          <a:latin typeface="Times New Roman"/>
                          <a:ea typeface="Calibri"/>
                          <a:cs typeface="Times New Roman"/>
                        </a:rPr>
                        <a:t>  </a:t>
                      </a:r>
                      <a:endParaRPr lang="el-GR" sz="1000" dirty="0">
                        <a:latin typeface="Calibri"/>
                        <a:ea typeface="Calibri"/>
                        <a:cs typeface="Times New Roman"/>
                      </a:endParaRPr>
                    </a:p>
                  </a:txBody>
                  <a:tcPr marL="38762" marR="38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72" name="Rectangle 1"/>
          <p:cNvSpPr>
            <a:spLocks noChangeArrowheads="1"/>
          </p:cNvSpPr>
          <p:nvPr/>
        </p:nvSpPr>
        <p:spPr bwMode="auto">
          <a:xfrm>
            <a:off x="755650" y="0"/>
            <a:ext cx="7915275" cy="800100"/>
          </a:xfrm>
          <a:prstGeom prst="rect">
            <a:avLst/>
          </a:prstGeom>
          <a:noFill/>
          <a:ln w="9525">
            <a:noFill/>
            <a:miter lim="800000"/>
            <a:headEnd/>
            <a:tailEnd/>
          </a:ln>
        </p:spPr>
        <p:txBody>
          <a:bodyPr wrap="none" anchor="ctr">
            <a:spAutoFit/>
          </a:bodyPr>
          <a:lstStyle/>
          <a:p>
            <a:pPr>
              <a:tabLst>
                <a:tab pos="228600" algn="l"/>
              </a:tabLst>
            </a:pPr>
            <a:r>
              <a:rPr lang="el-GR" sz="1400" b="1">
                <a:solidFill>
                  <a:srgbClr val="000000"/>
                </a:solidFill>
                <a:latin typeface="Constantia" pitchFamily="18" charset="0"/>
                <a:cs typeface="Calibri" pitchFamily="34" charset="0"/>
              </a:rPr>
              <a:t>Κλίμακα Εκτίμησης του σημείου εισαγωγής περιφερικού φλεβικού καθετήρα </a:t>
            </a:r>
            <a:endParaRPr lang="el-GR" sz="1100"/>
          </a:p>
          <a:p>
            <a:pPr>
              <a:tabLst>
                <a:tab pos="228600" algn="l"/>
              </a:tabLst>
            </a:pPr>
            <a:r>
              <a:rPr lang="en-US" sz="1400" b="1">
                <a:solidFill>
                  <a:srgbClr val="000000"/>
                </a:solidFill>
                <a:latin typeface="Constantia" pitchFamily="18" charset="0"/>
                <a:cs typeface="Calibri" pitchFamily="34" charset="0"/>
              </a:rPr>
              <a:t>(Visual Infusion Phlebitis Score VIP)</a:t>
            </a:r>
            <a:endParaRPr lang="el-GR" sz="1100"/>
          </a:p>
          <a:p>
            <a:pPr>
              <a:tabLst>
                <a:tab pos="228600" algn="l"/>
              </a:tabLst>
            </a:pPr>
            <a:endParaRPr lang="el-G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pPr algn="ctr"/>
            <a:r>
              <a:rPr lang="el-GR" sz="3600" b="1" smtClean="0"/>
              <a:t>Πότε πρέπει να γίνεται η αλλαγή  επιθέματος</a:t>
            </a:r>
            <a:r>
              <a:rPr lang="el-GR" sz="3600" smtClean="0"/>
              <a:t/>
            </a:r>
            <a:br>
              <a:rPr lang="el-GR" sz="3600" smtClean="0"/>
            </a:br>
            <a:endParaRPr lang="el-GR" sz="3600" smtClean="0"/>
          </a:p>
        </p:txBody>
      </p:sp>
      <p:sp>
        <p:nvSpPr>
          <p:cNvPr id="40963" name="2 - Θέση περιεχομένου"/>
          <p:cNvSpPr>
            <a:spLocks noGrp="1"/>
          </p:cNvSpPr>
          <p:nvPr>
            <p:ph idx="1"/>
          </p:nvPr>
        </p:nvSpPr>
        <p:spPr>
          <a:xfrm>
            <a:off x="468313" y="1773238"/>
            <a:ext cx="8229600" cy="4389437"/>
          </a:xfrm>
        </p:spPr>
        <p:txBody>
          <a:bodyPr/>
          <a:lstStyle/>
          <a:p>
            <a:r>
              <a:rPr lang="el-GR" sz="1600" smtClean="0"/>
              <a:t>Προτιμούνται διαφανή αποστειρωμένα ημιδιαπερατά επιθέματα (δηλ. διαπερατά σε υδρατμούς και το οξυγόνο αλλά αδιαπέραστα  σε μικροοργανισμούς και υγρά, τα οποία επιτρέπουν την οπτική επιτήρηση του σημείου εισόδου</a:t>
            </a:r>
          </a:p>
          <a:p>
            <a:pPr>
              <a:buFont typeface="Wingdings 2" pitchFamily="18" charset="2"/>
              <a:buNone/>
            </a:pPr>
            <a:endParaRPr lang="el-GR" sz="1600" smtClean="0"/>
          </a:p>
          <a:p>
            <a:r>
              <a:rPr lang="el-GR" sz="1600" smtClean="0"/>
              <a:t>Διαφανή επιθέματα πρέπει να αλλάζονται κάθε 7 ημέρες ή νωρίτερα αν δεν είναι πλέον ακέραια ή αν έχει συσσωρευτεί υγρασία κάτω από το επίθεμα   </a:t>
            </a:r>
          </a:p>
          <a:p>
            <a:r>
              <a:rPr lang="el-GR" sz="1600" smtClean="0"/>
              <a:t>Αν υπάρχει διαφυγή αίματος, χρησιμοποιείται αποστειρωμένη γάζα</a:t>
            </a:r>
          </a:p>
          <a:p>
            <a:pPr>
              <a:buFont typeface="Wingdings 2" pitchFamily="18" charset="2"/>
              <a:buNone/>
            </a:pPr>
            <a:r>
              <a:rPr lang="el-GR" sz="1600" smtClean="0"/>
              <a:t> </a:t>
            </a:r>
          </a:p>
          <a:p>
            <a:r>
              <a:rPr lang="el-GR" sz="1600" smtClean="0"/>
              <a:t>Επιθέματα γάζας πρέπει να αλλάζονται κάθε 2 ημέρες ή νωρίτερα όταν χρειάζεται και οπτικός έλεγχος του σημείου εισόδου ή όταν υγρανθούν, λερωθούν ή χαλαρώσουν</a:t>
            </a:r>
          </a:p>
          <a:p>
            <a:pPr>
              <a:buFont typeface="Wingdings 2" pitchFamily="18" charset="2"/>
              <a:buNone/>
            </a:pPr>
            <a:endParaRPr lang="el-GR" sz="1600" smtClean="0"/>
          </a:p>
          <a:p>
            <a:r>
              <a:rPr lang="el-GR" sz="1600" smtClean="0"/>
              <a:t>Ιδανικά χρησιμοποιείται διάλυμα χλωρεξιδίνης &gt;0.5% σε 70% αλκοόλη για αντισηψία του σημείου εισόδου κατά την αλλαγή  του επιθέματος  </a:t>
            </a:r>
          </a:p>
          <a:p>
            <a:r>
              <a:rPr lang="el-GR" sz="1600" smtClean="0"/>
              <a:t>Εναλλακτικά (αλλεργία, ηλικία &lt; 2μηνών) χρησιμοποιείται </a:t>
            </a:r>
            <a:r>
              <a:rPr lang="en-US" sz="1600" smtClean="0"/>
              <a:t>povidone iodine</a:t>
            </a:r>
            <a:r>
              <a:rPr lang="el-GR" sz="1600" smtClean="0"/>
              <a:t> ή  70% αλκοόλη </a:t>
            </a:r>
          </a:p>
          <a:p>
            <a:endParaRPr lang="el-GR" sz="1600" smtClean="0"/>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23850" y="836613"/>
          <a:ext cx="8424863" cy="5688012"/>
        </p:xfrm>
        <a:graphic>
          <a:graphicData uri="http://schemas.openxmlformats.org/drawingml/2006/table">
            <a:tbl>
              <a:tblPr/>
              <a:tblGrid>
                <a:gridCol w="4370388"/>
                <a:gridCol w="4054475"/>
              </a:tblGrid>
              <a:tr h="1952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cs typeface="Times New Roman" pitchFamily="18" charset="0"/>
                        </a:rPr>
                        <a:t>Διάλυμα </a:t>
                      </a:r>
                      <a:r>
                        <a:rPr kumimoji="0" lang="en-US" sz="1000" b="0" i="0" u="none" strike="noStrike" cap="none" normalizeH="0" baseline="0" smtClean="0">
                          <a:ln>
                            <a:noFill/>
                          </a:ln>
                          <a:solidFill>
                            <a:srgbClr val="000000"/>
                          </a:solidFill>
                          <a:effectLst/>
                          <a:latin typeface="Constantia" pitchFamily="18" charset="0"/>
                          <a:cs typeface="Times New Roman" pitchFamily="18" charset="0"/>
                        </a:rPr>
                        <a:t>NaCl</a:t>
                      </a:r>
                      <a:r>
                        <a:rPr kumimoji="0" lang="el-GR" sz="1000" b="0" i="0" u="none" strike="noStrike" cap="none" normalizeH="0" baseline="0" smtClean="0">
                          <a:ln>
                            <a:noFill/>
                          </a:ln>
                          <a:solidFill>
                            <a:srgbClr val="000000"/>
                          </a:solidFill>
                          <a:effectLst/>
                          <a:latin typeface="Constantia" pitchFamily="18" charset="0"/>
                          <a:cs typeface="Times New Roman" pitchFamily="18" charset="0"/>
                        </a:rPr>
                        <a:t> 0.9% </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cs typeface="Times New Roman" pitchFamily="18" charset="0"/>
                        </a:rPr>
                        <a:t>Διάλυμα Ηπαρίνης</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046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cs typeface="Times New Roman" pitchFamily="18" charset="0"/>
                        </a:rPr>
                        <a:t>Το διάλυμα </a:t>
                      </a:r>
                      <a:r>
                        <a:rPr kumimoji="0" lang="en-US" sz="1000" b="0" i="0" u="none" strike="noStrike" cap="none" normalizeH="0" baseline="0" smtClean="0">
                          <a:ln>
                            <a:noFill/>
                          </a:ln>
                          <a:solidFill>
                            <a:srgbClr val="000000"/>
                          </a:solidFill>
                          <a:effectLst/>
                          <a:latin typeface="Constantia" pitchFamily="18" charset="0"/>
                          <a:cs typeface="Times New Roman" pitchFamily="18" charset="0"/>
                        </a:rPr>
                        <a:t>NaCl</a:t>
                      </a:r>
                      <a:r>
                        <a:rPr kumimoji="0" lang="el-GR" sz="1000" b="0" i="0" u="none" strike="noStrike" cap="none" normalizeH="0" baseline="0" smtClean="0">
                          <a:ln>
                            <a:noFill/>
                          </a:ln>
                          <a:solidFill>
                            <a:srgbClr val="000000"/>
                          </a:solidFill>
                          <a:effectLst/>
                          <a:latin typeface="Constantia" pitchFamily="18" charset="0"/>
                          <a:cs typeface="Times New Roman" pitchFamily="18" charset="0"/>
                        </a:rPr>
                        <a:t> 0.9%, ανήκει στα κρυσταλοειδή διαλύματα και λόγω της ισοτονικής του συγκέντρωσης είναι ευρέως χρησιμοποιημένο</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ea typeface="Calibri" pitchFamily="34" charset="0"/>
                          <a:cs typeface="Times New Roman" pitchFamily="18" charset="0"/>
                        </a:rPr>
                        <a:t>Η ηπαρίνη ακόμα και σε μικρές δόσεις είναι ικανή να προκαλέσει αιμορραγία σε ασθενής, όταν αυτή χρησιμοποιείται για ανεξέλεγκτο αριθμό εκπλύσεων </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cs typeface="Times New Roman" pitchFamily="18" charset="0"/>
                        </a:rPr>
                        <a:t>Χρησιμοποιείται για την έκπλυση στις ενδοφλέβιες εγχύσεις, στην περιποίηση τραυμάτων κ.α</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ea typeface="Calibri" pitchFamily="34" charset="0"/>
                          <a:cs typeface="Times New Roman" pitchFamily="18" charset="0"/>
                        </a:rPr>
                        <a:t>Επαναλαμβανόμενες εκπλύσεις με ηπαρινούχο διάλυμα ακόμα και με μικρές δόσεις ηπαρίνης είναι ικανές   να μεταβάλουν  τον χρόνο  της ενεργοποιημένης θρομβοπλαστίνης (σχετίζεται με την πήξη του αίματος)</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445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cs typeface="Times New Roman" pitchFamily="18" charset="0"/>
                        </a:rPr>
                        <a:t>Το διάλυμα </a:t>
                      </a:r>
                      <a:r>
                        <a:rPr kumimoji="0" lang="en-US" sz="1000" b="0" i="0" u="none" strike="noStrike" cap="none" normalizeH="0" baseline="0" smtClean="0">
                          <a:ln>
                            <a:noFill/>
                          </a:ln>
                          <a:solidFill>
                            <a:srgbClr val="000000"/>
                          </a:solidFill>
                          <a:effectLst/>
                          <a:latin typeface="Constantia" pitchFamily="18" charset="0"/>
                          <a:cs typeface="Times New Roman" pitchFamily="18" charset="0"/>
                        </a:rPr>
                        <a:t>NaCl</a:t>
                      </a:r>
                      <a:r>
                        <a:rPr kumimoji="0" lang="el-GR" sz="1000" b="0" i="0" u="none" strike="noStrike" cap="none" normalizeH="0" baseline="0" smtClean="0">
                          <a:ln>
                            <a:noFill/>
                          </a:ln>
                          <a:solidFill>
                            <a:srgbClr val="000000"/>
                          </a:solidFill>
                          <a:effectLst/>
                          <a:latin typeface="Constantia" pitchFamily="18" charset="0"/>
                          <a:cs typeface="Times New Roman" pitchFamily="18" charset="0"/>
                        </a:rPr>
                        <a:t> 0.9%, για τους παιδιατρικούς ασθενείς ενδείκνυται διότι διατηρεί την βατότητα του φλεβοκαθετήρα μειώνοντας τους κινδύνους, που ενέχει η χρήση της ηπαρίνης</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ea typeface="Calibri" pitchFamily="34" charset="0"/>
                          <a:cs typeface="Times New Roman" pitchFamily="18" charset="0"/>
                        </a:rPr>
                        <a:t>Η άσκοπη χρήση της ηπαρίνης πρέπει να αποφεύγεται, καθώς υπάρχουν κίνδυνοι για ενδοκοιλιακή και εγκεφαλική αιμορραγία (κυρίως σε  νεογέννητα) θρομβοκυτταροπενία,  υπερευαισθησία στην ηπαρίνη,  αλληλεπίδραση με  φάρμακα και αλλεργικές αντιδράσεις</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080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cs typeface="Times New Roman" pitchFamily="18" charset="0"/>
                        </a:rPr>
                        <a:t>Η αύξηση του χρόνου παραμονής των ΠΦΚ αυξάνει την πιθανότητα επιπλοκών, όπως η απόφραξη και η λοίμωξη  του καθετήρα.  Είναι σημαντικό μετά από κάθε ενδοφλέβια  έγχυση να γίνεται έκπλυση του καθετήρα με αιμοσυμβατή λύση όπως το διάλυμα </a:t>
                      </a:r>
                      <a:r>
                        <a:rPr kumimoji="0" lang="en-US" sz="1000" b="0" i="0" u="none" strike="noStrike" cap="none" normalizeH="0" baseline="0" smtClean="0">
                          <a:ln>
                            <a:noFill/>
                          </a:ln>
                          <a:solidFill>
                            <a:srgbClr val="000000"/>
                          </a:solidFill>
                          <a:effectLst/>
                          <a:latin typeface="Constantia" pitchFamily="18" charset="0"/>
                          <a:cs typeface="Times New Roman" pitchFamily="18" charset="0"/>
                        </a:rPr>
                        <a:t>NaCl</a:t>
                      </a:r>
                      <a:r>
                        <a:rPr kumimoji="0" lang="el-GR" sz="1000" b="0" i="0" u="none" strike="noStrike" cap="none" normalizeH="0" baseline="0" smtClean="0">
                          <a:ln>
                            <a:noFill/>
                          </a:ln>
                          <a:solidFill>
                            <a:srgbClr val="000000"/>
                          </a:solidFill>
                          <a:effectLst/>
                          <a:latin typeface="Constantia" pitchFamily="18" charset="0"/>
                          <a:cs typeface="Times New Roman" pitchFamily="18" charset="0"/>
                        </a:rPr>
                        <a:t> 0.9%  σύμφωνα με το Διεθνές  Κέντρο Ελέγχου Λοιμώξεων </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l-GR" sz="1000" b="0" i="0" u="none" strike="noStrike" cap="none" normalizeH="0" baseline="0" smtClean="0">
                          <a:ln>
                            <a:noFill/>
                          </a:ln>
                          <a:solidFill>
                            <a:srgbClr val="000000"/>
                          </a:solidFill>
                          <a:effectLst/>
                          <a:latin typeface="Constantia" pitchFamily="18" charset="0"/>
                          <a:ea typeface="Calibri" pitchFamily="34" charset="0"/>
                          <a:cs typeface="Times New Roman" pitchFamily="18" charset="0"/>
                        </a:rPr>
                        <a:t>Αν και οι παρενέργειες από την  χρήση ηπαρινούχου διαλύματος δεν είναι συχνές εντούτοις είναι πιθανόν να παρατηρηθούν τα εξής: αιμορραγία, εκχυμώσεις, κνησμός, ερεθισμός του δέρματος, αιματηρές ή μέλανες κενώσεις</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rgbClr val="000000"/>
                          </a:solidFill>
                          <a:effectLst/>
                          <a:latin typeface="Constantia" pitchFamily="18" charset="0"/>
                          <a:cs typeface="Times New Roman" pitchFamily="18" charset="0"/>
                        </a:rPr>
                        <a:t>T</a:t>
                      </a:r>
                      <a:r>
                        <a:rPr kumimoji="0" lang="el-GR" sz="1000" b="0" i="0" u="none" strike="noStrike" cap="none" normalizeH="0" baseline="0" smtClean="0">
                          <a:ln>
                            <a:noFill/>
                          </a:ln>
                          <a:solidFill>
                            <a:srgbClr val="000000"/>
                          </a:solidFill>
                          <a:effectLst/>
                          <a:latin typeface="Constantia" pitchFamily="18" charset="0"/>
                          <a:cs typeface="Times New Roman" pitchFamily="18" charset="0"/>
                        </a:rPr>
                        <a:t>ο Διεθνές  Κέντρο Ελέγχου Λοιμώξεων (</a:t>
                      </a:r>
                      <a:r>
                        <a:rPr kumimoji="0" lang="en-US" sz="1000" b="0" i="0" u="none" strike="noStrike" cap="none" normalizeH="0" baseline="0" smtClean="0">
                          <a:ln>
                            <a:noFill/>
                          </a:ln>
                          <a:solidFill>
                            <a:srgbClr val="000000"/>
                          </a:solidFill>
                          <a:effectLst/>
                          <a:latin typeface="Constantia" pitchFamily="18" charset="0"/>
                          <a:cs typeface="Times New Roman" pitchFamily="18" charset="0"/>
                        </a:rPr>
                        <a:t>CDC</a:t>
                      </a:r>
                      <a:r>
                        <a:rPr kumimoji="0" lang="el-GR" sz="1000" b="0" i="0" u="none" strike="noStrike" cap="none" normalizeH="0" baseline="0" smtClean="0">
                          <a:ln>
                            <a:noFill/>
                          </a:ln>
                          <a:solidFill>
                            <a:srgbClr val="000000"/>
                          </a:solidFill>
                          <a:effectLst/>
                          <a:latin typeface="Constantia" pitchFamily="18" charset="0"/>
                          <a:cs typeface="Times New Roman" pitchFamily="18" charset="0"/>
                        </a:rPr>
                        <a:t>) δεν συνιστά τη συστηματική χρήση ηπαρίνης, για να αποφευχθούν επιπλοκές, σε όλους τους τύπους φλεβικών καθετήρων</a:t>
                      </a:r>
                      <a:endParaRPr kumimoji="0" lang="el-G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47988" marR="479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009" name="Rectangle 1"/>
          <p:cNvSpPr>
            <a:spLocks noChangeArrowheads="1"/>
          </p:cNvSpPr>
          <p:nvPr/>
        </p:nvSpPr>
        <p:spPr bwMode="auto">
          <a:xfrm>
            <a:off x="777875" y="238125"/>
            <a:ext cx="8234363" cy="646113"/>
          </a:xfrm>
          <a:prstGeom prst="rect">
            <a:avLst/>
          </a:prstGeom>
          <a:noFill/>
          <a:ln w="9525">
            <a:noFill/>
            <a:miter lim="800000"/>
            <a:headEnd/>
            <a:tailEnd/>
          </a:ln>
        </p:spPr>
        <p:txBody>
          <a:bodyPr wrap="none" anchor="ctr">
            <a:spAutoFit/>
          </a:bodyPr>
          <a:lstStyle/>
          <a:p>
            <a:pPr algn="ctr"/>
            <a:r>
              <a:rPr lang="el-GR" b="1">
                <a:solidFill>
                  <a:srgbClr val="000000"/>
                </a:solidFill>
                <a:latin typeface="Times New Roman" pitchFamily="18" charset="0"/>
                <a:cs typeface="Calibri" pitchFamily="34" charset="0"/>
              </a:rPr>
              <a:t>Τι διάλυμα πρέπει να χρησιμοποιούμε για τη διατήρηση της βατότητας των ΠΦΚ</a:t>
            </a:r>
            <a:endParaRPr lang="el-GR" sz="1100"/>
          </a:p>
          <a:p>
            <a:pPr algn="ctr"/>
            <a:endParaRPr lang="el-G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27113" y="706438"/>
            <a:ext cx="6784975" cy="6151562"/>
          </a:xfrm>
          <a:prstGeom prst="rect">
            <a:avLst/>
          </a:prstGeom>
          <a:solidFill>
            <a:srgbClr val="FFFFFF"/>
          </a:solidFill>
          <a:ln w="12700">
            <a:solidFill>
              <a:srgbClr val="000000"/>
            </a:solidFill>
            <a:prstDash val="dash"/>
            <a:miter lim="800000"/>
            <a:headEnd/>
            <a:tailEnd/>
          </a:ln>
        </p:spPr>
        <p:txBody>
          <a:bodyPr/>
          <a:lstStyle/>
          <a:p>
            <a:pPr algn="ctr">
              <a:spcAft>
                <a:spcPts val="1000"/>
              </a:spcAft>
            </a:pPr>
            <a:r>
              <a:rPr lang="en-US" sz="1400" b="1">
                <a:solidFill>
                  <a:srgbClr val="000000"/>
                </a:solidFill>
                <a:latin typeface="Constantia" pitchFamily="18" charset="0"/>
              </a:rPr>
              <a:t>Flushing</a:t>
            </a:r>
            <a:r>
              <a:rPr lang="el-GR" sz="1400" b="1">
                <a:solidFill>
                  <a:srgbClr val="000000"/>
                </a:solidFill>
                <a:latin typeface="Constantia" pitchFamily="18" charset="0"/>
              </a:rPr>
              <a:t> (έκπλυση) και  </a:t>
            </a:r>
            <a:r>
              <a:rPr lang="en-US" sz="1400" b="1">
                <a:solidFill>
                  <a:srgbClr val="000000"/>
                </a:solidFill>
                <a:latin typeface="Constantia" pitchFamily="18" charset="0"/>
              </a:rPr>
              <a:t>Locking</a:t>
            </a:r>
            <a:r>
              <a:rPr lang="el-GR" sz="1400" b="1">
                <a:solidFill>
                  <a:srgbClr val="000000"/>
                </a:solidFill>
                <a:latin typeface="Constantia" pitchFamily="18" charset="0"/>
              </a:rPr>
              <a:t> (κλείσιμο) του ΠΦΚ</a:t>
            </a:r>
            <a:endParaRPr lang="el-GR" sz="1400">
              <a:solidFill>
                <a:srgbClr val="000000"/>
              </a:solidFill>
              <a:latin typeface="Constantia" pitchFamily="18" charset="0"/>
            </a:endParaRPr>
          </a:p>
          <a:p>
            <a:pPr algn="just">
              <a:spcAft>
                <a:spcPts val="1000"/>
              </a:spcAft>
            </a:pPr>
            <a:r>
              <a:rPr lang="el-GR" sz="1400" b="1">
                <a:solidFill>
                  <a:srgbClr val="000000"/>
                </a:solidFill>
                <a:latin typeface="Constantia" pitchFamily="18" charset="0"/>
              </a:rPr>
              <a:t>Πότε γίνεται</a:t>
            </a:r>
          </a:p>
          <a:p>
            <a:pPr algn="just">
              <a:spcAft>
                <a:spcPts val="1000"/>
              </a:spcAft>
            </a:pPr>
            <a:r>
              <a:rPr lang="en-US" sz="1100" b="1">
                <a:solidFill>
                  <a:srgbClr val="000000"/>
                </a:solidFill>
                <a:latin typeface="Constantia" pitchFamily="18" charset="0"/>
              </a:rPr>
              <a:t>H</a:t>
            </a:r>
            <a:r>
              <a:rPr lang="el-GR" sz="1100" b="1">
                <a:solidFill>
                  <a:srgbClr val="000000"/>
                </a:solidFill>
                <a:latin typeface="Constantia" pitchFamily="18" charset="0"/>
              </a:rPr>
              <a:t> έκπλυση θα πρέπει να γίνεται αμέσως μετά από την τοποθέτηση του φλεβοκαθετήρα</a:t>
            </a:r>
          </a:p>
          <a:p>
            <a:pPr algn="just">
              <a:spcAft>
                <a:spcPts val="1000"/>
              </a:spcAft>
            </a:pPr>
            <a:endParaRPr lang="el-GR" sz="1100" b="1">
              <a:solidFill>
                <a:srgbClr val="000000"/>
              </a:solidFill>
              <a:latin typeface="Constantia" pitchFamily="18" charset="0"/>
            </a:endParaRPr>
          </a:p>
          <a:p>
            <a:pPr algn="just">
              <a:spcAft>
                <a:spcPts val="1000"/>
              </a:spcAft>
            </a:pPr>
            <a:r>
              <a:rPr lang="el-GR" sz="1100" b="1">
                <a:solidFill>
                  <a:srgbClr val="000000"/>
                </a:solidFill>
                <a:latin typeface="Constantia" pitchFamily="18" charset="0"/>
              </a:rPr>
              <a:t>Έκπλυση με </a:t>
            </a:r>
            <a:r>
              <a:rPr lang="en-US" sz="1100" b="1">
                <a:solidFill>
                  <a:srgbClr val="000000"/>
                </a:solidFill>
                <a:latin typeface="Constantia" pitchFamily="18" charset="0"/>
              </a:rPr>
              <a:t>NaCl</a:t>
            </a:r>
            <a:r>
              <a:rPr lang="el-GR" sz="1100" b="1">
                <a:solidFill>
                  <a:srgbClr val="000000"/>
                </a:solidFill>
                <a:latin typeface="Constantia" pitchFamily="18" charset="0"/>
              </a:rPr>
              <a:t> 0.9% μεταξύ της χορήγησης κάθε φαρμάκου έχει σαν αποτέλεσμα την αποφυγή επαφής των φαρμάκων μεταξύ τους  και κατ’ επέκταση την  αποφυγή δημιουργίας ιζήματος, που θα  προκαλούσε διαταραχή στη βατότητα του καθετήρα</a:t>
            </a:r>
          </a:p>
          <a:p>
            <a:pPr algn="just">
              <a:spcAft>
                <a:spcPts val="1000"/>
              </a:spcAft>
            </a:pPr>
            <a:endParaRPr lang="el-GR" sz="1100" b="1">
              <a:solidFill>
                <a:srgbClr val="000000"/>
              </a:solidFill>
              <a:latin typeface="Constantia" pitchFamily="18" charset="0"/>
            </a:endParaRPr>
          </a:p>
          <a:p>
            <a:pPr algn="just">
              <a:spcAft>
                <a:spcPts val="1000"/>
              </a:spcAft>
            </a:pPr>
            <a:r>
              <a:rPr lang="el-GR" sz="1100" b="1">
                <a:solidFill>
                  <a:srgbClr val="000000"/>
                </a:solidFill>
                <a:latin typeface="Constantia" pitchFamily="18" charset="0"/>
              </a:rPr>
              <a:t>Κατά  τη  συστηματική χορήγηση φαρμάκου θα πρέπει να  ξεπλένουμε με </a:t>
            </a:r>
            <a:r>
              <a:rPr lang="en-US" sz="1100" b="1">
                <a:solidFill>
                  <a:srgbClr val="000000"/>
                </a:solidFill>
                <a:latin typeface="Constantia" pitchFamily="18" charset="0"/>
              </a:rPr>
              <a:t>NaCl</a:t>
            </a:r>
            <a:r>
              <a:rPr lang="el-GR" sz="1100" b="1">
                <a:solidFill>
                  <a:srgbClr val="000000"/>
                </a:solidFill>
                <a:latin typeface="Constantia" pitchFamily="18" charset="0"/>
              </a:rPr>
              <a:t> 0.9% τη φλεβική γραμμή και να διατηρούμε τη βατότητά της ούτως ώστε να την ξαναχρησιμοποιήσουμε</a:t>
            </a:r>
          </a:p>
          <a:p>
            <a:pPr algn="just">
              <a:spcAft>
                <a:spcPts val="1000"/>
              </a:spcAft>
            </a:pPr>
            <a:endParaRPr lang="el-GR" sz="1100" b="1">
              <a:solidFill>
                <a:srgbClr val="000000"/>
              </a:solidFill>
              <a:latin typeface="Constantia" pitchFamily="18" charset="0"/>
            </a:endParaRPr>
          </a:p>
          <a:p>
            <a:pPr algn="just">
              <a:spcAft>
                <a:spcPts val="1000"/>
              </a:spcAft>
            </a:pPr>
            <a:r>
              <a:rPr lang="el-GR" sz="1100" b="1">
                <a:solidFill>
                  <a:srgbClr val="000000"/>
                </a:solidFill>
                <a:latin typeface="Constantia" pitchFamily="18" charset="0"/>
              </a:rPr>
              <a:t>Για να το επιτύχουμε αυτό θα πρέπει είτε να ξεπλένουμε συστηματικά ανά 6ωρο την φλέβα, με ποσότητα ίση με τη χωρητικότητα του συνδετικού ασφαλείας επί 2 (δηλ. ο,3</a:t>
            </a:r>
            <a:r>
              <a:rPr lang="en-US" sz="1100" b="1">
                <a:solidFill>
                  <a:srgbClr val="000000"/>
                </a:solidFill>
                <a:latin typeface="Constantia" pitchFamily="18" charset="0"/>
              </a:rPr>
              <a:t>ml</a:t>
            </a:r>
            <a:r>
              <a:rPr lang="el-GR" sz="1100" b="1">
                <a:solidFill>
                  <a:srgbClr val="000000"/>
                </a:solidFill>
                <a:latin typeface="Constantia" pitchFamily="18" charset="0"/>
              </a:rPr>
              <a:t> η χωρητικότητα του συνδετικού </a:t>
            </a:r>
            <a:r>
              <a:rPr lang="en-US" sz="1100" b="1">
                <a:solidFill>
                  <a:srgbClr val="000000"/>
                </a:solidFill>
                <a:latin typeface="Constantia" pitchFamily="18" charset="0"/>
              </a:rPr>
              <a:t>x</a:t>
            </a:r>
            <a:r>
              <a:rPr lang="el-GR" sz="1100" b="1">
                <a:solidFill>
                  <a:srgbClr val="000000"/>
                </a:solidFill>
                <a:latin typeface="Constantia" pitchFamily="18" charset="0"/>
              </a:rPr>
              <a:t> 2=0,6</a:t>
            </a:r>
            <a:r>
              <a:rPr lang="en-US" sz="1100" b="1">
                <a:solidFill>
                  <a:srgbClr val="000000"/>
                </a:solidFill>
                <a:latin typeface="Constantia" pitchFamily="18" charset="0"/>
              </a:rPr>
              <a:t>ml</a:t>
            </a:r>
            <a:r>
              <a:rPr lang="el-GR" sz="1100" b="1">
                <a:solidFill>
                  <a:srgbClr val="000000"/>
                </a:solidFill>
                <a:latin typeface="Constantia" pitchFamily="18" charset="0"/>
              </a:rPr>
              <a:t>)</a:t>
            </a:r>
          </a:p>
          <a:p>
            <a:pPr algn="just">
              <a:spcAft>
                <a:spcPts val="1000"/>
              </a:spcAft>
            </a:pPr>
            <a:endParaRPr lang="el-GR" sz="1100" b="1">
              <a:solidFill>
                <a:srgbClr val="000000"/>
              </a:solidFill>
              <a:latin typeface="Constantia" pitchFamily="18" charset="0"/>
            </a:endParaRPr>
          </a:p>
          <a:p>
            <a:pPr algn="just">
              <a:spcAft>
                <a:spcPts val="1000"/>
              </a:spcAft>
            </a:pPr>
            <a:r>
              <a:rPr lang="el-GR" sz="1100" b="1">
                <a:solidFill>
                  <a:srgbClr val="000000"/>
                </a:solidFill>
                <a:latin typeface="Constantia" pitchFamily="18" charset="0"/>
              </a:rPr>
              <a:t>Αντίθετα, όταν ο καθετήρας δεν χρησιμοποιείται θα πρέπει να γίνεται έκπλυση κάθε 12 ώρες μόνο με 1 </a:t>
            </a:r>
            <a:r>
              <a:rPr lang="en-US" sz="1100" b="1">
                <a:solidFill>
                  <a:srgbClr val="000000"/>
                </a:solidFill>
                <a:latin typeface="Constantia" pitchFamily="18" charset="0"/>
              </a:rPr>
              <a:t>ml</a:t>
            </a:r>
            <a:r>
              <a:rPr lang="el-GR" sz="1100" b="1">
                <a:solidFill>
                  <a:srgbClr val="000000"/>
                </a:solidFill>
                <a:latin typeface="Constantia" pitchFamily="18" charset="0"/>
              </a:rPr>
              <a:t> ηπαρινούχου διαλύματος</a:t>
            </a:r>
          </a:p>
          <a:p>
            <a:pPr algn="just">
              <a:spcAft>
                <a:spcPts val="1000"/>
              </a:spcAft>
            </a:pPr>
            <a:endParaRPr lang="el-GR" sz="1100" b="1">
              <a:solidFill>
                <a:srgbClr val="000000"/>
              </a:solidFill>
              <a:latin typeface="Constantia" pitchFamily="18" charset="0"/>
            </a:endParaRPr>
          </a:p>
          <a:p>
            <a:pPr algn="just">
              <a:spcAft>
                <a:spcPts val="1000"/>
              </a:spcAft>
            </a:pPr>
            <a:endParaRPr lang="el-GR" sz="1200" b="1">
              <a:solidFill>
                <a:srgbClr val="000000"/>
              </a:solidFill>
              <a:latin typeface="Constantia" pitchFamily="18" charset="0"/>
            </a:endParaRPr>
          </a:p>
          <a:p>
            <a:pPr algn="just">
              <a:spcAft>
                <a:spcPts val="1000"/>
              </a:spcAft>
            </a:pPr>
            <a:endParaRPr lang="el-GR" sz="1200" b="1">
              <a:latin typeface="Constantia" pitchFamily="18" charset="0"/>
            </a:endParaRPr>
          </a:p>
          <a:p>
            <a:pPr algn="just">
              <a:spcAft>
                <a:spcPts val="1000"/>
              </a:spcAft>
            </a:pPr>
            <a:endParaRPr lang="el-GR" sz="1200" b="1">
              <a:latin typeface="Constantia" pitchFamily="18" charset="0"/>
            </a:endParaRPr>
          </a:p>
          <a:p>
            <a:pPr algn="just">
              <a:spcAft>
                <a:spcPts val="1000"/>
              </a:spcAft>
            </a:pPr>
            <a:endParaRPr lang="el-GR" sz="1200" b="1">
              <a:latin typeface="Constantia" pitchFamily="18" charset="0"/>
            </a:endParaRPr>
          </a:p>
          <a:p>
            <a:pPr>
              <a:spcAft>
                <a:spcPts val="1000"/>
              </a:spcAft>
            </a:pPr>
            <a:endParaRPr lang="el-GR" sz="1100">
              <a:solidFill>
                <a:srgbClr val="222222"/>
              </a:solidFill>
              <a:latin typeface="Times New Roman" pitchFamily="18" charset="0"/>
            </a:endParaRPr>
          </a:p>
          <a:p>
            <a:pPr>
              <a:spcAft>
                <a:spcPts val="1000"/>
              </a:spcAft>
            </a:pPr>
            <a:r>
              <a:rPr lang="el-GR" sz="1100">
                <a:solidFill>
                  <a:srgbClr val="222222"/>
                </a:solidFill>
                <a:latin typeface="Times New Roman" pitchFamily="18" charset="0"/>
              </a:rPr>
              <a:t/>
            </a:r>
            <a:br>
              <a:rPr lang="el-GR" sz="1100">
                <a:solidFill>
                  <a:srgbClr val="222222"/>
                </a:solidFill>
                <a:latin typeface="Times New Roman" pitchFamily="18" charset="0"/>
              </a:rPr>
            </a:br>
            <a:endParaRPr lang="el-G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900113" y="917575"/>
            <a:ext cx="7307262" cy="3416300"/>
          </a:xfrm>
          <a:prstGeom prst="rect">
            <a:avLst/>
          </a:prstGeom>
          <a:noFill/>
          <a:ln w="9525">
            <a:noFill/>
            <a:miter lim="800000"/>
            <a:headEnd/>
            <a:tailEnd/>
          </a:ln>
        </p:spPr>
        <p:txBody>
          <a:bodyPr anchor="ctr">
            <a:spAutoFit/>
          </a:bodyPr>
          <a:lstStyle/>
          <a:p>
            <a:pPr algn="just">
              <a:tabLst>
                <a:tab pos="228600" algn="l"/>
              </a:tabLst>
            </a:pPr>
            <a:r>
              <a:rPr lang="el-GR" b="1">
                <a:latin typeface="Constantia" pitchFamily="18" charset="0"/>
                <a:cs typeface="Calibri" pitchFamily="34" charset="0"/>
              </a:rPr>
              <a:t>Προσοχή</a:t>
            </a:r>
          </a:p>
          <a:p>
            <a:pPr algn="just">
              <a:tabLst>
                <a:tab pos="228600" algn="l"/>
              </a:tabLst>
            </a:pPr>
            <a:endParaRPr lang="el-GR"/>
          </a:p>
          <a:p>
            <a:pPr algn="just">
              <a:tabLst>
                <a:tab pos="228600" algn="l"/>
              </a:tabLst>
            </a:pPr>
            <a:r>
              <a:rPr lang="el-GR">
                <a:latin typeface="Constantia" pitchFamily="18" charset="0"/>
                <a:cs typeface="Calibri" pitchFamily="34" charset="0"/>
              </a:rPr>
              <a:t>Ανάλογα με την φαρμακευτική αγωγή που χορηγείται μπορεί να μην ενδείκνυται ούτε η χρήση ηπαρινούχου διαλύματος, ούτε η χρήση διαλύματος </a:t>
            </a:r>
            <a:r>
              <a:rPr lang="en-US">
                <a:latin typeface="Constantia" pitchFamily="18" charset="0"/>
                <a:cs typeface="Calibri" pitchFamily="34" charset="0"/>
              </a:rPr>
              <a:t>NaCl</a:t>
            </a:r>
            <a:r>
              <a:rPr lang="el-GR">
                <a:latin typeface="Constantia" pitchFamily="18" charset="0"/>
                <a:cs typeface="Calibri" pitchFamily="34" charset="0"/>
              </a:rPr>
              <a:t> 0.9% για την έκπλυση λόγω του ότι αλληλεπιδρούν με το φάρμακο</a:t>
            </a:r>
          </a:p>
          <a:p>
            <a:pPr algn="just">
              <a:tabLst>
                <a:tab pos="228600" algn="l"/>
              </a:tabLst>
            </a:pPr>
            <a:endParaRPr lang="el-GR">
              <a:latin typeface="Constantia" pitchFamily="18" charset="0"/>
            </a:endParaRPr>
          </a:p>
          <a:p>
            <a:pPr algn="just">
              <a:tabLst>
                <a:tab pos="228600" algn="l"/>
              </a:tabLst>
            </a:pPr>
            <a:endParaRPr lang="el-GR"/>
          </a:p>
          <a:p>
            <a:pPr algn="just">
              <a:tabLst>
                <a:tab pos="228600" algn="l"/>
              </a:tabLst>
            </a:pPr>
            <a:r>
              <a:rPr lang="el-GR">
                <a:latin typeface="Constantia" pitchFamily="18" charset="0"/>
                <a:cs typeface="Calibri" pitchFamily="34" charset="0"/>
              </a:rPr>
              <a:t>Για παράδειγμα, τα φάρμακα αμφοτερικίνη Β, ανοσοσφαιρίνη αφού χορηγηθούν ενδείκνυται η έκπλυση να γίνεται  με δεξτρόζη 5%, διότι δεν αλληλεπιδρά με αυτά τα φάρμακα και προλαμβάνει την δημιουργία θρόμβου</a:t>
            </a:r>
            <a:endParaRPr lang="el-G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323850" y="260350"/>
            <a:ext cx="8229600" cy="1143000"/>
          </a:xfrm>
        </p:spPr>
        <p:txBody>
          <a:bodyPr/>
          <a:lstStyle/>
          <a:p>
            <a:pPr eaLnBrk="1" hangingPunct="1"/>
            <a:r>
              <a:rPr lang="el-GR" sz="4000" b="1" smtClean="0">
                <a:latin typeface="Arial" charset="0"/>
                <a:cs typeface="Arial" charset="0"/>
              </a:rPr>
              <a:t>ΑΝΤΕΝΔΕΙΞΕΙΣ</a:t>
            </a:r>
          </a:p>
        </p:txBody>
      </p:sp>
      <p:sp>
        <p:nvSpPr>
          <p:cNvPr id="8195" name="2 - Θέση περιεχομένου"/>
          <p:cNvSpPr>
            <a:spLocks noGrp="1"/>
          </p:cNvSpPr>
          <p:nvPr>
            <p:ph idx="1"/>
          </p:nvPr>
        </p:nvSpPr>
        <p:spPr>
          <a:xfrm>
            <a:off x="250825" y="1557338"/>
            <a:ext cx="8229600" cy="4389437"/>
          </a:xfrm>
        </p:spPr>
        <p:txBody>
          <a:bodyPr/>
          <a:lstStyle/>
          <a:p>
            <a:pPr eaLnBrk="1" hangingPunct="1"/>
            <a:endParaRPr lang="el-GR" altLang="el-GR" sz="2000" smtClean="0"/>
          </a:p>
          <a:p>
            <a:pPr algn="just" eaLnBrk="1" hangingPunct="1"/>
            <a:r>
              <a:rPr lang="el-GR" altLang="el-GR" sz="2000" smtClean="0"/>
              <a:t>Θα πρέπει να αποφεύγεται η ενδοφλέβια προσπέλαση σε μία τραυματισμένη, μολυσμένη ή καμένη περιοχή</a:t>
            </a:r>
          </a:p>
          <a:p>
            <a:pPr algn="just" eaLnBrk="1" hangingPunct="1"/>
            <a:endParaRPr lang="el-GR" altLang="el-GR" sz="2000" smtClean="0"/>
          </a:p>
          <a:p>
            <a:pPr algn="just" eaLnBrk="1" hangingPunct="1"/>
            <a:r>
              <a:rPr lang="el-GR" altLang="el-GR" sz="1800" smtClean="0"/>
              <a:t>Ερεθιστικά διαλύματα (</a:t>
            </a:r>
            <a:r>
              <a:rPr lang="en-US" altLang="el-GR" sz="1800" smtClean="0"/>
              <a:t>pH&lt;5, pH&gt;9, </a:t>
            </a:r>
            <a:r>
              <a:rPr lang="el-GR" altLang="el-GR" sz="1800" smtClean="0"/>
              <a:t>ή οσμωτικότητα</a:t>
            </a:r>
            <a:r>
              <a:rPr lang="en-US" altLang="el-GR" sz="1800" smtClean="0"/>
              <a:t> </a:t>
            </a:r>
            <a:r>
              <a:rPr lang="el-GR" altLang="el-GR" sz="1800" smtClean="0"/>
              <a:t>&gt;600</a:t>
            </a:r>
            <a:r>
              <a:rPr lang="en-US" altLang="el-GR" sz="1800" smtClean="0"/>
              <a:t>mOsm/L, </a:t>
            </a:r>
            <a:r>
              <a:rPr lang="el-GR" altLang="el-GR" sz="1800" smtClean="0"/>
              <a:t>συμπεριλαμβανομένου ινοτρόπων</a:t>
            </a:r>
            <a:r>
              <a:rPr lang="en-US" altLang="el-GR" sz="1800" smtClean="0"/>
              <a:t> </a:t>
            </a:r>
            <a:r>
              <a:rPr lang="el-GR" altLang="el-GR" sz="1800" smtClean="0"/>
              <a:t>διαλυμάτων, χημειοθεραπευτικών παραγόντων, αγγειοσυσταλτικών και ηλεκτρολυτών σε εφάπαξ δόσεις), για μεγαλύτερη ασφάλεια θα ήταν καλό να χορηγείται από κεντρικό αγγείο, καθώς σε περίπτωση εξαγγείωσης μπορεί να προκαλέσουν ερεθισμό, φλύκταινες και νέκρωση στους υποκείμενους ιστούς</a:t>
            </a:r>
            <a:endParaRPr lang="en-US" altLang="el-GR" sz="1800" smtClean="0"/>
          </a:p>
          <a:p>
            <a:pPr algn="just" eaLnBrk="1" hangingPunct="1"/>
            <a:endParaRPr lang="en-US" altLang="el-GR" sz="1800" smtClean="0"/>
          </a:p>
          <a:p>
            <a:pPr algn="just" eaLnBrk="1" hangingPunct="1"/>
            <a:r>
              <a:rPr lang="el-GR" altLang="el-GR" sz="1800" smtClean="0"/>
              <a:t>Στην περίπτωση αυτή περιφερικός καθετηριασμός  θα πρέπει να είναι προσωρινή λύση και σε περιπτώσεις έκτακτης ανάγκης</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lstStyle/>
          <a:p>
            <a:pPr algn="ctr"/>
            <a:r>
              <a:rPr lang="el-GR" sz="3600" b="1" smtClean="0"/>
              <a:t>Αφαίρεση ΠΦΚ</a:t>
            </a:r>
            <a:r>
              <a:rPr lang="el-GR" smtClean="0"/>
              <a:t/>
            </a:r>
            <a:br>
              <a:rPr lang="el-GR" smtClean="0"/>
            </a:br>
            <a:endParaRPr lang="el-GR" smtClean="0"/>
          </a:p>
        </p:txBody>
      </p:sp>
      <p:sp>
        <p:nvSpPr>
          <p:cNvPr id="45059" name="2 - Θέση περιεχομένου"/>
          <p:cNvSpPr>
            <a:spLocks noGrp="1"/>
          </p:cNvSpPr>
          <p:nvPr>
            <p:ph idx="1"/>
          </p:nvPr>
        </p:nvSpPr>
        <p:spPr/>
        <p:txBody>
          <a:bodyPr/>
          <a:lstStyle/>
          <a:p>
            <a:r>
              <a:rPr lang="el-GR" sz="1600" smtClean="0"/>
              <a:t>Διακοπή έγχυσης και αποσύνδεση από το συνδετικό</a:t>
            </a:r>
          </a:p>
          <a:p>
            <a:endParaRPr lang="el-GR" sz="1600" smtClean="0"/>
          </a:p>
          <a:p>
            <a:r>
              <a:rPr lang="el-GR" sz="1600" smtClean="0"/>
              <a:t>Αφαίρεση αυτοκόλλητης ταινίας από το δέρμα</a:t>
            </a:r>
          </a:p>
          <a:p>
            <a:endParaRPr lang="el-GR" sz="1600" smtClean="0"/>
          </a:p>
          <a:p>
            <a:r>
              <a:rPr lang="el-GR" sz="1600" smtClean="0"/>
              <a:t>Απόσυρση του καθετήρα εκτός φλέβας και άμεση εφαρμογή πίεσης με γάζα για τουλάχιστον 5 λεπτά</a:t>
            </a:r>
          </a:p>
          <a:p>
            <a:pPr>
              <a:buFont typeface="Wingdings 2" pitchFamily="18" charset="2"/>
              <a:buNone/>
            </a:pPr>
            <a:endParaRPr lang="el-GR" sz="1600" smtClean="0"/>
          </a:p>
          <a:p>
            <a:r>
              <a:rPr lang="el-GR" sz="1600" smtClean="0"/>
              <a:t>Τοποθετήστε γάζα ή ένα κομμάτι τολύπιο με  αυτοκόλλητη ταινία  πάνω στην περιοχή και ενημερώνουμε τον ασθενή ή συνοδό να εφαρμόσει πίεση με το χέρι για 10 λεπτά ώστε να ελαχιστοποιηθεί η πιθανότητα αιματώματος</a:t>
            </a:r>
          </a:p>
          <a:p>
            <a:endParaRPr lang="el-GR" smtClean="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 TextBox"/>
          <p:cNvSpPr txBox="1">
            <a:spLocks noChangeArrowheads="1"/>
          </p:cNvSpPr>
          <p:nvPr/>
        </p:nvSpPr>
        <p:spPr bwMode="auto">
          <a:xfrm>
            <a:off x="1908175" y="6308725"/>
            <a:ext cx="6005513" cy="369888"/>
          </a:xfrm>
          <a:prstGeom prst="rect">
            <a:avLst/>
          </a:prstGeom>
          <a:noFill/>
          <a:ln w="9525">
            <a:noFill/>
            <a:miter lim="800000"/>
            <a:headEnd/>
            <a:tailEnd/>
          </a:ln>
        </p:spPr>
        <p:txBody>
          <a:bodyPr wrap="none">
            <a:spAutoFit/>
          </a:bodyPr>
          <a:lstStyle/>
          <a:p>
            <a:pPr eaLnBrk="1" hangingPunct="1"/>
            <a:r>
              <a:rPr lang="en-US" altLang="el-GR" b="1"/>
              <a:t>Great Ormond Street Hospital for Children, 2013 NHS</a:t>
            </a:r>
            <a:endParaRPr lang="el-GR" altLang="el-GR" b="1"/>
          </a:p>
        </p:txBody>
      </p:sp>
      <p:pic>
        <p:nvPicPr>
          <p:cNvPr id="46083" name="Picture 2"/>
          <p:cNvPicPr>
            <a:picLocks noChangeAspect="1" noChangeArrowheads="1"/>
          </p:cNvPicPr>
          <p:nvPr/>
        </p:nvPicPr>
        <p:blipFill>
          <a:blip r:embed="rId3" cstate="print"/>
          <a:srcRect/>
          <a:stretch>
            <a:fillRect/>
          </a:stretch>
        </p:blipFill>
        <p:spPr bwMode="auto">
          <a:xfrm>
            <a:off x="0" y="188913"/>
            <a:ext cx="9144000" cy="59769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95288" y="333375"/>
            <a:ext cx="8229600" cy="1143000"/>
          </a:xfrm>
        </p:spPr>
        <p:txBody>
          <a:bodyPr/>
          <a:lstStyle/>
          <a:p>
            <a:pPr eaLnBrk="1" hangingPunct="1"/>
            <a:r>
              <a:rPr lang="el-GR" sz="3600" b="1" smtClean="0">
                <a:latin typeface="Arial" charset="0"/>
                <a:cs typeface="Arial" charset="0"/>
              </a:rPr>
              <a:t>ΕΦΑΠΑΞ ΧΟΡΗΓΗΣΗ ΦΑΡΜΑΚΩΝ</a:t>
            </a:r>
          </a:p>
        </p:txBody>
      </p:sp>
      <p:sp>
        <p:nvSpPr>
          <p:cNvPr id="47107" name="Content Placeholder 2"/>
          <p:cNvSpPr>
            <a:spLocks noGrp="1"/>
          </p:cNvSpPr>
          <p:nvPr>
            <p:ph idx="1"/>
          </p:nvPr>
        </p:nvSpPr>
        <p:spPr>
          <a:xfrm>
            <a:off x="468313" y="1844675"/>
            <a:ext cx="8229600" cy="4389438"/>
          </a:xfrm>
        </p:spPr>
        <p:txBody>
          <a:bodyPr/>
          <a:lstStyle/>
          <a:p>
            <a:pPr algn="just" eaLnBrk="1" hangingPunct="1"/>
            <a:r>
              <a:rPr lang="el-GR" altLang="el-GR" sz="2000" smtClean="0">
                <a:latin typeface="Arial" charset="0"/>
                <a:cs typeface="Arial" charset="0"/>
              </a:rPr>
              <a:t>Κατά τη συστηματική χορήγηση φαρμάκου θα πρέπει να  ξεπλένουμε τη φλεβική γραμμή και να διατηρούμε τη βατότητά της ούτως ώστε να την ξαναχρησιμοποιήσουμε</a:t>
            </a:r>
          </a:p>
          <a:p>
            <a:pPr algn="just" eaLnBrk="1" hangingPunct="1"/>
            <a:endParaRPr lang="el-GR" altLang="el-GR" sz="2000" smtClean="0">
              <a:latin typeface="Arial" charset="0"/>
              <a:cs typeface="Arial" charset="0"/>
            </a:endParaRPr>
          </a:p>
          <a:p>
            <a:pPr algn="just" eaLnBrk="1" hangingPunct="1"/>
            <a:r>
              <a:rPr lang="el-GR" altLang="el-GR" sz="2000" smtClean="0">
                <a:latin typeface="Arial" charset="0"/>
                <a:cs typeface="Arial" charset="0"/>
              </a:rPr>
              <a:t> Για να το επιτύχουμε αυτό θα πρέπει είτε να ξεπλένουμε συστηματικά ανα 6ωρο την φλέβα, είτε να χορηγούμε ηπαρινισμένο ορό σε ποσότητα ίση με τη χωρητικότητα του συνδετικού ασφαλείας επί 2 (δηλ. ο,3</a:t>
            </a:r>
            <a:r>
              <a:rPr lang="en-US" altLang="el-GR" sz="2000" smtClean="0">
                <a:latin typeface="Arial" charset="0"/>
                <a:cs typeface="Arial" charset="0"/>
              </a:rPr>
              <a:t>ml</a:t>
            </a:r>
            <a:r>
              <a:rPr lang="el-GR" altLang="el-GR" sz="2000" smtClean="0">
                <a:latin typeface="Arial" charset="0"/>
                <a:cs typeface="Arial" charset="0"/>
              </a:rPr>
              <a:t> η χωρητικότητα του συνδετικού </a:t>
            </a:r>
            <a:r>
              <a:rPr lang="en-US" altLang="el-GR" sz="2000" smtClean="0">
                <a:latin typeface="Arial" charset="0"/>
                <a:cs typeface="Arial" charset="0"/>
              </a:rPr>
              <a:t>x</a:t>
            </a:r>
            <a:r>
              <a:rPr lang="el-GR" altLang="el-GR" sz="2000" smtClean="0">
                <a:latin typeface="Arial" charset="0"/>
                <a:cs typeface="Arial" charset="0"/>
              </a:rPr>
              <a:t> 2=0,6</a:t>
            </a:r>
            <a:r>
              <a:rPr lang="en-US" altLang="el-GR" sz="2000" smtClean="0">
                <a:latin typeface="Arial" charset="0"/>
                <a:cs typeface="Arial" charset="0"/>
              </a:rPr>
              <a:t>ml</a:t>
            </a:r>
            <a:r>
              <a:rPr lang="el-GR" altLang="el-GR" sz="2000" smtClean="0">
                <a:latin typeface="Arial" charset="0"/>
                <a:cs typeface="Arial" charset="0"/>
              </a:rPr>
              <a:t>)</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l-GR" sz="3600" smtClean="0">
                <a:latin typeface="Arial" charset="0"/>
                <a:cs typeface="Arial" charset="0"/>
              </a:rPr>
              <a:t>ΕΝΔΟΦΛΕΒΙΑ ΧΟΡΗΓΗΣΗ ΥΓΡΩΝ/ ΦΑΡΜΑΚΩΝ/ ΠΑΡΑΓΟΝΤΩΝ ΑΙΜΑΤΟΣ</a:t>
            </a:r>
          </a:p>
        </p:txBody>
      </p:sp>
      <p:sp>
        <p:nvSpPr>
          <p:cNvPr id="61443" name="Content Placeholder 2"/>
          <p:cNvSpPr>
            <a:spLocks noGrp="1"/>
          </p:cNvSpPr>
          <p:nvPr>
            <p:ph idx="1"/>
          </p:nvPr>
        </p:nvSpPr>
        <p:spPr>
          <a:xfrm>
            <a:off x="323850" y="1989138"/>
            <a:ext cx="8229600" cy="4389437"/>
          </a:xfrm>
        </p:spPr>
        <p:txBody>
          <a:bodyPr>
            <a:normAutofit/>
          </a:bodyPr>
          <a:lstStyle/>
          <a:p>
            <a:pPr marL="274320" indent="-274320" algn="just" eaLnBrk="1" fontAlgn="auto" hangingPunct="1">
              <a:spcAft>
                <a:spcPts val="0"/>
              </a:spcAft>
              <a:buClr>
                <a:schemeClr val="accent3"/>
              </a:buClr>
              <a:buFont typeface="Wingdings 2"/>
              <a:buChar char=""/>
              <a:defRPr/>
            </a:pPr>
            <a:r>
              <a:rPr lang="el-GR" altLang="el-GR" sz="2000" dirty="0" smtClean="0">
                <a:latin typeface="Arial" pitchFamily="34" charset="0"/>
                <a:cs typeface="Arial" pitchFamily="34" charset="0"/>
              </a:rPr>
              <a:t>Συχνή παρακολούθηση της φλεβικής γραμμής (κάθε ώρα αν είναι εφικτό), για πρόληψη τόσο της ομαλής βατότητας εντός φλέβας, όσο και της ομαλής χορήγησης των υγρών</a:t>
            </a:r>
          </a:p>
          <a:p>
            <a:pPr marL="274320" indent="-274320" algn="just" eaLnBrk="1" fontAlgn="auto" hangingPunct="1">
              <a:spcAft>
                <a:spcPts val="0"/>
              </a:spcAft>
              <a:buClr>
                <a:schemeClr val="accent3"/>
              </a:buClr>
              <a:buFont typeface="Wingdings 2"/>
              <a:buChar char=""/>
              <a:defRPr/>
            </a:pPr>
            <a:endParaRPr lang="el-GR" altLang="el-GR" sz="20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l-GR" altLang="el-GR" sz="2000" dirty="0" smtClean="0">
                <a:latin typeface="Arial" pitchFamily="34" charset="0"/>
                <a:cs typeface="Arial" pitchFamily="34" charset="0"/>
              </a:rPr>
              <a:t>Ξέπλυμα προ και μετα τη χορήγηση φαρμάκου παράλληλα με </a:t>
            </a:r>
            <a:r>
              <a:rPr lang="en-US" altLang="el-GR" sz="2000" dirty="0" smtClean="0">
                <a:latin typeface="Arial" pitchFamily="34" charset="0"/>
                <a:cs typeface="Arial" pitchFamily="34" charset="0"/>
              </a:rPr>
              <a:t>TPN</a:t>
            </a:r>
            <a:r>
              <a:rPr lang="el-GR" altLang="el-GR" sz="2000" dirty="0" smtClean="0">
                <a:latin typeface="Arial" pitchFamily="34" charset="0"/>
                <a:cs typeface="Arial" pitchFamily="34" charset="0"/>
              </a:rPr>
              <a:t> με φυσιολογικό ορό</a:t>
            </a:r>
          </a:p>
          <a:p>
            <a:pPr marL="274320" indent="-274320" algn="just" eaLnBrk="1" fontAlgn="auto" hangingPunct="1">
              <a:spcAft>
                <a:spcPts val="0"/>
              </a:spcAft>
              <a:buClr>
                <a:schemeClr val="accent3"/>
              </a:buClr>
              <a:buFont typeface="Wingdings 2"/>
              <a:buChar char=""/>
              <a:defRPr/>
            </a:pPr>
            <a:endParaRPr lang="el-GR" altLang="el-GR" sz="20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l-GR" altLang="el-GR" sz="2000" dirty="0" smtClean="0">
                <a:latin typeface="Arial" pitchFamily="34" charset="0"/>
                <a:cs typeface="Arial" pitchFamily="34" charset="0"/>
              </a:rPr>
              <a:t>Χορήγηση παραγόντων αίματος</a:t>
            </a:r>
            <a:r>
              <a:rPr lang="en-US" altLang="el-GR" sz="2000" dirty="0" smtClean="0">
                <a:latin typeface="Arial" pitchFamily="34" charset="0"/>
                <a:cs typeface="Arial" pitchFamily="34" charset="0"/>
              </a:rPr>
              <a:t>:</a:t>
            </a:r>
            <a:r>
              <a:rPr lang="el-GR" altLang="el-GR" sz="2000" dirty="0" smtClean="0">
                <a:latin typeface="Arial" pitchFamily="34" charset="0"/>
                <a:cs typeface="Arial" pitchFamily="34" charset="0"/>
              </a:rPr>
              <a:t> χορηγούνται μόνα τους. Έλεγχος βατότητας της φλεβικής γραμμής πριν τη σύνδεση. Μετά το πέρας της χορήγησης καλό ξέπλυμα με φυσιολογικό ορό</a:t>
            </a:r>
          </a:p>
          <a:p>
            <a:pPr marL="274320" indent="-274320" eaLnBrk="1" fontAlgn="auto" hangingPunct="1">
              <a:spcAft>
                <a:spcPts val="0"/>
              </a:spcAft>
              <a:buClr>
                <a:schemeClr val="accent3"/>
              </a:buClr>
              <a:buFont typeface="Wingdings 2"/>
              <a:buChar char=""/>
              <a:defRPr/>
            </a:pPr>
            <a:endParaRPr lang="el-GR" altLang="el-GR" dirty="0" smtClean="0"/>
          </a:p>
          <a:p>
            <a:pPr marL="0" indent="0" eaLnBrk="1" fontAlgn="auto" hangingPunct="1">
              <a:spcAft>
                <a:spcPts val="0"/>
              </a:spcAft>
              <a:buClr>
                <a:schemeClr val="accent3"/>
              </a:buClr>
              <a:buFont typeface="Wingdings" pitchFamily="2" charset="2"/>
              <a:buNone/>
              <a:defRPr/>
            </a:pPr>
            <a:endParaRPr lang="el-GR" altLang="el-GR" dirty="0" smtClean="0"/>
          </a:p>
        </p:txBody>
      </p:sp>
      <p:pic>
        <p:nvPicPr>
          <p:cNvPr id="48132" name="Picture 2"/>
          <p:cNvPicPr>
            <a:picLocks noChangeAspect="1" noChangeArrowheads="1"/>
          </p:cNvPicPr>
          <p:nvPr/>
        </p:nvPicPr>
        <p:blipFill>
          <a:blip r:embed="rId3" cstate="print"/>
          <a:srcRect l="12514" t="13574" r="36189" b="23289"/>
          <a:stretch>
            <a:fillRect/>
          </a:stretch>
        </p:blipFill>
        <p:spPr bwMode="auto">
          <a:xfrm>
            <a:off x="6443663" y="5219700"/>
            <a:ext cx="2700337" cy="16383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4000" b="1" smtClean="0">
                <a:latin typeface="Arial" charset="0"/>
                <a:cs typeface="Arial" charset="0"/>
              </a:rPr>
              <a:t>VIDEO...INTRODUCTION TO IV CANNULATION IN CHILDREN</a:t>
            </a:r>
            <a:endParaRPr lang="el-GR" sz="4000" b="1" smtClean="0">
              <a:latin typeface="Arial" charset="0"/>
              <a:cs typeface="Arial" charset="0"/>
            </a:endParaRPr>
          </a:p>
        </p:txBody>
      </p:sp>
      <p:sp>
        <p:nvSpPr>
          <p:cNvPr id="49155" name="Content Placeholder 2"/>
          <p:cNvSpPr>
            <a:spLocks noGrp="1"/>
          </p:cNvSpPr>
          <p:nvPr>
            <p:ph idx="1"/>
          </p:nvPr>
        </p:nvSpPr>
        <p:spPr>
          <a:xfrm>
            <a:off x="468313" y="2468563"/>
            <a:ext cx="8229600" cy="4389437"/>
          </a:xfrm>
        </p:spPr>
        <p:txBody>
          <a:bodyPr/>
          <a:lstStyle/>
          <a:p>
            <a:pPr eaLnBrk="1" fontAlgn="t" hangingPunct="1"/>
            <a:r>
              <a:rPr lang="en-US" b="1" u="sng" smtClean="0">
                <a:latin typeface="Arial" charset="0"/>
                <a:cs typeface="Arial" charset="0"/>
                <a:hlinkClick r:id="rId2"/>
              </a:rPr>
              <a:t>https://www.youtube.com/watch?v=WGQMNBiHPP8</a:t>
            </a:r>
            <a:r>
              <a:rPr lang="el-GR" b="1" smtClean="0">
                <a:latin typeface="Arial" charset="0"/>
                <a:cs typeface="Arial" charset="0"/>
              </a:rPr>
              <a:t> </a:t>
            </a:r>
            <a:r>
              <a:rPr lang="en-US" smtClean="0">
                <a:latin typeface="Arial" charset="0"/>
                <a:cs typeface="Arial" charset="0"/>
              </a:rPr>
              <a:t>Pediatric IV Insertion - Septic Workup Part II</a:t>
            </a:r>
            <a:endParaRPr lang="el-GR" smtClean="0">
              <a:latin typeface="Arial" charset="0"/>
              <a:cs typeface="Arial" charset="0"/>
            </a:endParaRPr>
          </a:p>
          <a:p>
            <a:pPr eaLnBrk="1" fontAlgn="t" hangingPunct="1"/>
            <a:endParaRPr lang="el-GR" smtClean="0">
              <a:latin typeface="Arial" charset="0"/>
              <a:cs typeface="Arial" charset="0"/>
            </a:endParaRPr>
          </a:p>
          <a:p>
            <a:pPr eaLnBrk="1" fontAlgn="t" hangingPunct="1">
              <a:buFont typeface="Wingdings 2" pitchFamily="18" charset="2"/>
              <a:buNone/>
            </a:pPr>
            <a:endParaRPr lang="el-GR" smtClean="0">
              <a:latin typeface="Arial" charset="0"/>
              <a:cs typeface="Arial" charset="0"/>
            </a:endParaRPr>
          </a:p>
          <a:p>
            <a:pPr eaLnBrk="1" hangingPunct="1"/>
            <a:r>
              <a:rPr lang="en-US" u="sng" smtClean="0">
                <a:latin typeface="Arial" charset="0"/>
                <a:cs typeface="Arial" charset="0"/>
                <a:hlinkClick r:id="rId3"/>
              </a:rPr>
              <a:t>https://www.youtube.com/watch?v=aSKBQ6Nlac4</a:t>
            </a:r>
            <a:r>
              <a:rPr lang="en-US" smtClean="0">
                <a:latin typeface="Arial" charset="0"/>
                <a:cs typeface="Arial" charset="0"/>
              </a:rPr>
              <a:t> </a:t>
            </a:r>
            <a:r>
              <a:rPr lang="el-GR" smtClean="0">
                <a:latin typeface="Arial" charset="0"/>
                <a:cs typeface="Arial" charset="0"/>
              </a:rPr>
              <a:t> </a:t>
            </a:r>
            <a:r>
              <a:rPr lang="en-US" smtClean="0">
                <a:latin typeface="Arial" charset="0"/>
                <a:cs typeface="Arial" charset="0"/>
              </a:rPr>
              <a:t>Pediatric IV insertion</a:t>
            </a:r>
          </a:p>
          <a:p>
            <a:pPr eaLnBrk="1" hangingPunct="1"/>
            <a:endParaRPr lang="el-GR" smtClean="0"/>
          </a:p>
          <a:p>
            <a:pPr eaLnBrk="1" hangingPunct="1"/>
            <a:endParaRPr lang="el-GR" smtClean="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srcRect/>
          <a:stretch>
            <a:fillRect/>
          </a:stretch>
        </p:blipFill>
        <p:spPr bwMode="auto">
          <a:xfrm>
            <a:off x="1692275" y="1989138"/>
            <a:ext cx="5327650" cy="4495800"/>
          </a:xfrm>
          <a:prstGeom prst="rect">
            <a:avLst/>
          </a:prstGeom>
          <a:ln>
            <a:noFill/>
          </a:ln>
          <a:effectLst>
            <a:outerShdw blurRad="292100" dist="139700" dir="2700000" algn="tl" rotWithShape="0">
              <a:srgbClr val="333333">
                <a:alpha val="65000"/>
              </a:srgbClr>
            </a:outerShdw>
          </a:effectLst>
        </p:spPr>
      </p:pic>
      <p:sp>
        <p:nvSpPr>
          <p:cNvPr id="9219" name="1 - Τίτλος"/>
          <p:cNvSpPr>
            <a:spLocks noGrp="1"/>
          </p:cNvSpPr>
          <p:nvPr>
            <p:ph type="title"/>
          </p:nvPr>
        </p:nvSpPr>
        <p:spPr>
          <a:xfrm>
            <a:off x="0" y="404813"/>
            <a:ext cx="8686800" cy="1143000"/>
          </a:xfrm>
        </p:spPr>
        <p:txBody>
          <a:bodyPr/>
          <a:lstStyle/>
          <a:p>
            <a:pPr eaLnBrk="1" hangingPunct="1"/>
            <a:r>
              <a:rPr lang="el-GR" sz="3600" b="1" smtClean="0">
                <a:latin typeface="Arial" charset="0"/>
                <a:cs typeface="Arial" charset="0"/>
              </a:rPr>
              <a:t>ΕΠΙΛΟΓΗ ΣΗΜΕΙΟΥ ΦΛΕΒΟΚΕΝΤΗΣΗΣ</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a:stretch>
            <a:fillRect/>
          </a:stretch>
        </p:blipFill>
        <p:spPr bwMode="auto">
          <a:xfrm>
            <a:off x="900113" y="1341438"/>
            <a:ext cx="6985000" cy="5214937"/>
          </a:xfrm>
          <a:prstGeom prst="rect">
            <a:avLst/>
          </a:prstGeom>
          <a:noFill/>
          <a:ln w="9525">
            <a:noFill/>
            <a:miter lim="800000"/>
            <a:headEnd/>
            <a:tailEnd/>
          </a:ln>
        </p:spPr>
      </p:pic>
      <p:sp>
        <p:nvSpPr>
          <p:cNvPr id="10243" name="1 - Τίτλος"/>
          <p:cNvSpPr>
            <a:spLocks noGrp="1"/>
          </p:cNvSpPr>
          <p:nvPr>
            <p:ph type="title"/>
          </p:nvPr>
        </p:nvSpPr>
        <p:spPr>
          <a:xfrm>
            <a:off x="0" y="0"/>
            <a:ext cx="8686800" cy="1143000"/>
          </a:xfrm>
        </p:spPr>
        <p:txBody>
          <a:bodyPr/>
          <a:lstStyle/>
          <a:p>
            <a:pPr eaLnBrk="1" hangingPunct="1"/>
            <a:r>
              <a:rPr lang="el-GR" sz="3600" b="1" smtClean="0">
                <a:latin typeface="Arial" charset="0"/>
                <a:cs typeface="Arial" charset="0"/>
              </a:rPr>
              <a:t>ΕΠΙΛΟΓΗ ΣΗΜΕΙΟΥ ΦΛΕΒΟΚΕΝΤΗΣΗΣ</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755650" y="-1117600"/>
            <a:ext cx="7859713" cy="2235200"/>
          </a:xfrm>
        </p:spPr>
        <p:txBody>
          <a:bodyPr/>
          <a:lstStyle/>
          <a:p>
            <a:r>
              <a:rPr lang="el-GR" sz="4000" b="1" smtClean="0"/>
              <a:t>Επιλογή σημείου προσπέλασης</a:t>
            </a:r>
            <a:r>
              <a:rPr lang="el-GR" sz="4000" smtClean="0"/>
              <a:t/>
            </a:r>
            <a:br>
              <a:rPr lang="el-GR" sz="4000" smtClean="0"/>
            </a:br>
            <a:endParaRPr lang="el-GR" sz="4000" smtClean="0"/>
          </a:p>
        </p:txBody>
      </p:sp>
      <p:sp>
        <p:nvSpPr>
          <p:cNvPr id="11267" name="2 - Θέση περιεχομένου"/>
          <p:cNvSpPr>
            <a:spLocks noGrp="1"/>
          </p:cNvSpPr>
          <p:nvPr>
            <p:ph idx="1"/>
          </p:nvPr>
        </p:nvSpPr>
        <p:spPr>
          <a:xfrm>
            <a:off x="395288" y="908050"/>
            <a:ext cx="8229600" cy="5041900"/>
          </a:xfrm>
        </p:spPr>
        <p:txBody>
          <a:bodyPr/>
          <a:lstStyle/>
          <a:p>
            <a:pPr>
              <a:buFont typeface="Wingdings 2" pitchFamily="18" charset="2"/>
              <a:buNone/>
            </a:pPr>
            <a:r>
              <a:rPr lang="en-US" sz="1800" b="1" smtClean="0"/>
              <a:t>T</a:t>
            </a:r>
            <a:r>
              <a:rPr lang="el-GR" sz="1800" b="1" smtClean="0"/>
              <a:t>ι πρέπει να γνωρίζουμε </a:t>
            </a:r>
            <a:endParaRPr lang="el-GR" sz="1800" smtClean="0"/>
          </a:p>
          <a:p>
            <a:r>
              <a:rPr lang="el-GR" sz="1600" smtClean="0"/>
              <a:t>Ο σκοπός, η διάρκεια της έγχυσης,  το είδος και η ποσότητα των διαλυμάτων που θα χορηγηθούν </a:t>
            </a:r>
            <a:endParaRPr lang="en-US" sz="1600" smtClean="0"/>
          </a:p>
          <a:p>
            <a:endParaRPr lang="el-GR" sz="1600" smtClean="0"/>
          </a:p>
          <a:p>
            <a:r>
              <a:rPr lang="el-GR" sz="1600" smtClean="0"/>
              <a:t>Η φλέβα να είναι </a:t>
            </a:r>
            <a:r>
              <a:rPr lang="el-GR" sz="1600" b="1" smtClean="0"/>
              <a:t>ορατή</a:t>
            </a:r>
            <a:r>
              <a:rPr lang="el-GR" sz="1600" smtClean="0"/>
              <a:t>, ευθεία, ψηλαφητή και σταθερή με εύρος μεγαλύτερο από την διάμετρο της βελόνης ή του φλεβοκαθετήρα</a:t>
            </a:r>
            <a:endParaRPr lang="en-US" sz="1600" smtClean="0"/>
          </a:p>
          <a:p>
            <a:endParaRPr lang="el-GR" sz="1600" smtClean="0"/>
          </a:p>
          <a:p>
            <a:r>
              <a:rPr lang="el-GR" sz="1600" smtClean="0"/>
              <a:t>Να μην έχει </a:t>
            </a:r>
            <a:r>
              <a:rPr lang="el-GR" sz="1600" b="1" smtClean="0"/>
              <a:t>διακλαδώσεις</a:t>
            </a:r>
            <a:r>
              <a:rPr lang="el-GR" sz="1600" smtClean="0"/>
              <a:t>, να μην είναι σπασμένη </a:t>
            </a:r>
            <a:endParaRPr lang="en-US" sz="1600" smtClean="0"/>
          </a:p>
          <a:p>
            <a:endParaRPr lang="el-GR" sz="1600" smtClean="0"/>
          </a:p>
          <a:p>
            <a:r>
              <a:rPr lang="el-GR" sz="1600" b="1" smtClean="0"/>
              <a:t>Θέση της φλέβας </a:t>
            </a:r>
            <a:r>
              <a:rPr lang="el-GR" sz="1600" smtClean="0"/>
              <a:t>(όχι στον αγκώνα και στην πηχεοκαρπική άρθρωση).  Οι επιφανειακές φλέβες των άνω άκρων προτιμούνται έναντι αυτών των κάτω για περιφερική πρόσβαση, λόγω του ότι δεν εμποδίζουν την κινητικότητα των ασθενών και έχουν λιγότερο κίνδυνο για φλεβίτιδες</a:t>
            </a:r>
            <a:endParaRPr lang="en-US" sz="1600" smtClean="0"/>
          </a:p>
          <a:p>
            <a:endParaRPr lang="el-GR" sz="1600" smtClean="0"/>
          </a:p>
          <a:p>
            <a:r>
              <a:rPr lang="el-GR" sz="1600" smtClean="0"/>
              <a:t>Οι φλέβες στο τριχωτό της κεφαλής είναι εύκολα προσβάσιμες σε βρέφη. Αλλά  θα πρέπει να επιλέγονται μόνο  σαν έσχατη επιλογή</a:t>
            </a:r>
            <a:endParaRPr lang="en-US" sz="1600" smtClean="0"/>
          </a:p>
          <a:p>
            <a:endParaRPr lang="el-GR" sz="1600" smtClean="0"/>
          </a:p>
          <a:p>
            <a:r>
              <a:rPr lang="el-GR" sz="1600" b="1" smtClean="0"/>
              <a:t>Κατάσταση των ιστών </a:t>
            </a:r>
            <a:r>
              <a:rPr lang="el-GR" sz="1600" smtClean="0"/>
              <a:t>πάνω από την φλέβα (όχι όταν στην περιοχή της φλεβοκέντησης  υπάρχει οίδημα, ουλή, φλεγμονή, και θρομβωμένες φλέβες προηγούμενων φλεβοκεντήσεων)</a:t>
            </a:r>
          </a:p>
          <a:p>
            <a:endParaRPr lang="el-GR" smtClean="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0" y="620713"/>
            <a:ext cx="8604250" cy="631825"/>
          </a:xfrm>
        </p:spPr>
        <p:txBody>
          <a:bodyPr/>
          <a:lstStyle/>
          <a:p>
            <a:pPr eaLnBrk="1" hangingPunct="1"/>
            <a:r>
              <a:rPr lang="el-GR" sz="4000" b="1" smtClean="0">
                <a:latin typeface="Arial" charset="0"/>
                <a:cs typeface="Arial" charset="0"/>
              </a:rPr>
              <a:t>ΥΠΕΡΗΧΟΓΡΑΦΙΚΗ ΚΑΘΟΔΗΓΗΣΗ</a:t>
            </a:r>
          </a:p>
        </p:txBody>
      </p:sp>
      <p:sp>
        <p:nvSpPr>
          <p:cNvPr id="17411" name="2 - Θέση περιεχομένου"/>
          <p:cNvSpPr>
            <a:spLocks noGrp="1"/>
          </p:cNvSpPr>
          <p:nvPr>
            <p:ph idx="1"/>
          </p:nvPr>
        </p:nvSpPr>
        <p:spPr>
          <a:xfrm>
            <a:off x="468313" y="1341438"/>
            <a:ext cx="8229600" cy="4389437"/>
          </a:xfrm>
        </p:spPr>
        <p:txBody>
          <a:bodyPr/>
          <a:lstStyle/>
          <a:p>
            <a:pPr marL="457200" indent="-457200" eaLnBrk="1" hangingPunct="1">
              <a:buFont typeface="+mj-lt"/>
              <a:buAutoNum type="arabicPeriod"/>
              <a:defRPr/>
            </a:pPr>
            <a:r>
              <a:rPr lang="el-GR" altLang="el-GR" sz="2000" dirty="0" smtClean="0">
                <a:latin typeface="Arial" charset="0"/>
                <a:cs typeface="Arial" charset="0"/>
              </a:rPr>
              <a:t>Αύξηση πιθανότητας επιτυχούς περιφερικού ενδοφλέβιου καθετηριασμού σε ασθενείς με: </a:t>
            </a:r>
          </a:p>
          <a:p>
            <a:pPr marL="457200" indent="-457200" eaLnBrk="1" hangingPunct="1">
              <a:defRPr/>
            </a:pPr>
            <a:r>
              <a:rPr lang="el-GR" altLang="el-GR" sz="2000" dirty="0" smtClean="0">
                <a:latin typeface="Arial" charset="0"/>
                <a:cs typeface="Arial" charset="0"/>
              </a:rPr>
              <a:t>δύσκολη πρόσβαση</a:t>
            </a:r>
          </a:p>
          <a:p>
            <a:pPr marL="457200" indent="-457200" eaLnBrk="1" hangingPunct="1">
              <a:defRPr/>
            </a:pPr>
            <a:r>
              <a:rPr lang="el-GR" altLang="el-GR" sz="2000" dirty="0" smtClean="0">
                <a:latin typeface="Arial" charset="0"/>
                <a:cs typeface="Arial" charset="0"/>
              </a:rPr>
              <a:t>πολλαπλές αποτυχημένες προσπάθειες</a:t>
            </a:r>
          </a:p>
          <a:p>
            <a:pPr marL="457200" indent="-457200" eaLnBrk="1" hangingPunct="1">
              <a:buFont typeface="+mj-lt"/>
              <a:buAutoNum type="arabicPeriod"/>
              <a:defRPr/>
            </a:pPr>
            <a:endParaRPr lang="el-GR" altLang="el-GR" sz="2000" dirty="0" smtClean="0">
              <a:latin typeface="Arial" charset="0"/>
              <a:cs typeface="Arial" charset="0"/>
            </a:endParaRPr>
          </a:p>
          <a:p>
            <a:pPr marL="457200" indent="-457200" eaLnBrk="1" hangingPunct="1">
              <a:buFont typeface="Wingdings 2" pitchFamily="18" charset="2"/>
              <a:buNone/>
              <a:defRPr/>
            </a:pPr>
            <a:r>
              <a:rPr lang="el-GR" altLang="el-GR" sz="2000" dirty="0" smtClean="0">
                <a:solidFill>
                  <a:schemeClr val="tx2"/>
                </a:solidFill>
                <a:latin typeface="Arial" charset="0"/>
                <a:cs typeface="Arial" charset="0"/>
              </a:rPr>
              <a:t>2</a:t>
            </a:r>
            <a:r>
              <a:rPr lang="el-GR" altLang="el-GR" sz="2000" dirty="0" smtClean="0">
                <a:latin typeface="Arial" charset="0"/>
                <a:cs typeface="Arial" charset="0"/>
              </a:rPr>
              <a:t>. Έχει σχετιστεί με μείωση τοποθέτησης  κεντρικών καθετήρων  σε ασθενείς που δεν  απαιτείται μόνιμος καθετήρας</a:t>
            </a:r>
          </a:p>
          <a:p>
            <a:pPr eaLnBrk="1" hangingPunct="1">
              <a:defRPr/>
            </a:pPr>
            <a:endParaRPr lang="el-GR" altLang="el-GR" dirty="0" smtClean="0"/>
          </a:p>
          <a:p>
            <a:pPr eaLnBrk="1" hangingPunct="1">
              <a:defRPr/>
            </a:pPr>
            <a:endParaRPr lang="el-GR" altLang="el-GR" dirty="0" smtClean="0"/>
          </a:p>
        </p:txBody>
      </p:sp>
      <p:pic>
        <p:nvPicPr>
          <p:cNvPr id="12292" name="Picture 2"/>
          <p:cNvPicPr>
            <a:picLocks noChangeAspect="1" noChangeArrowheads="1"/>
          </p:cNvPicPr>
          <p:nvPr/>
        </p:nvPicPr>
        <p:blipFill>
          <a:blip r:embed="rId3" cstate="print"/>
          <a:srcRect/>
          <a:stretch>
            <a:fillRect/>
          </a:stretch>
        </p:blipFill>
        <p:spPr bwMode="auto">
          <a:xfrm>
            <a:off x="539750" y="4365625"/>
            <a:ext cx="3887788" cy="2286000"/>
          </a:xfrm>
          <a:prstGeom prst="rect">
            <a:avLst/>
          </a:prstGeom>
          <a:noFill/>
          <a:ln w="9525">
            <a:noFill/>
            <a:miter lim="800000"/>
            <a:headEnd/>
            <a:tailEnd/>
          </a:ln>
        </p:spPr>
      </p:pic>
      <p:sp>
        <p:nvSpPr>
          <p:cNvPr id="12293" name="4 - Ορθογώνιο"/>
          <p:cNvSpPr>
            <a:spLocks noChangeArrowheads="1"/>
          </p:cNvSpPr>
          <p:nvPr/>
        </p:nvSpPr>
        <p:spPr bwMode="auto">
          <a:xfrm>
            <a:off x="4427538" y="5157788"/>
            <a:ext cx="4572000" cy="1200150"/>
          </a:xfrm>
          <a:prstGeom prst="rect">
            <a:avLst/>
          </a:prstGeom>
          <a:noFill/>
          <a:ln w="9525">
            <a:noFill/>
            <a:miter lim="800000"/>
            <a:headEnd/>
            <a:tailEnd/>
          </a:ln>
        </p:spPr>
        <p:txBody>
          <a:bodyPr>
            <a:spAutoFit/>
          </a:bodyPr>
          <a:lstStyle/>
          <a:p>
            <a:pPr algn="ctr"/>
            <a:r>
              <a:rPr lang="el-GR" b="1"/>
              <a:t>Διαφανοσκόπηση είναι μια άλλη τεχνική που μπορεί να χρησιμοποιηθεί σε ασθενείς με δυσκολία ενδοφλέβιας πρόσβαση</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p:cNvSpPr>
            <a:spLocks noGrp="1"/>
          </p:cNvSpPr>
          <p:nvPr>
            <p:ph idx="1"/>
          </p:nvPr>
        </p:nvSpPr>
        <p:spPr/>
        <p:txBody>
          <a:bodyPr>
            <a:normAutofit/>
          </a:bodyPr>
          <a:lstStyle/>
          <a:p>
            <a:pPr marL="274320" indent="-274320" algn="just" eaLnBrk="1" fontAlgn="auto" hangingPunct="1">
              <a:spcAft>
                <a:spcPts val="0"/>
              </a:spcAft>
              <a:buClr>
                <a:schemeClr val="accent3"/>
              </a:buClr>
              <a:buFont typeface="Wingdings 2"/>
              <a:buChar char=""/>
              <a:defRPr/>
            </a:pPr>
            <a:r>
              <a:rPr lang="el-GR" altLang="el-GR" sz="2000" dirty="0" smtClean="0">
                <a:latin typeface="Arial" pitchFamily="34" charset="0"/>
                <a:cs typeface="Arial" pitchFamily="34" charset="0"/>
              </a:rPr>
              <a:t>Η </a:t>
            </a:r>
            <a:r>
              <a:rPr lang="en-US" altLang="el-GR" sz="2000" dirty="0" smtClean="0">
                <a:latin typeface="Arial" pitchFamily="34" charset="0"/>
                <a:cs typeface="Arial" pitchFamily="34" charset="0"/>
              </a:rPr>
              <a:t>x</a:t>
            </a:r>
            <a:r>
              <a:rPr lang="el-GR" altLang="el-GR" sz="2000" dirty="0" smtClean="0">
                <a:latin typeface="Arial" pitchFamily="34" charset="0"/>
                <a:cs typeface="Arial" pitchFamily="34" charset="0"/>
              </a:rPr>
              <a:t>ρήση μη φαρμακευτικών αλλά και αν απαιτείται και φαρμακευτικών τεχνικών αντιμετώπισης του διαδικαστικού πόνου σε παιδιατρικούς ασθενείς, είναι απαραίτητη</a:t>
            </a:r>
          </a:p>
          <a:p>
            <a:pPr marL="274320" indent="-274320" algn="just" eaLnBrk="1" fontAlgn="auto" hangingPunct="1">
              <a:spcAft>
                <a:spcPts val="0"/>
              </a:spcAft>
              <a:buClr>
                <a:schemeClr val="accent3"/>
              </a:buClr>
              <a:buFont typeface="Wingdings 2" pitchFamily="18" charset="2"/>
              <a:buNone/>
              <a:defRPr/>
            </a:pPr>
            <a:endParaRPr lang="el-GR" altLang="el-GR" sz="2000" dirty="0" smtClean="0">
              <a:latin typeface="Arial" pitchFamily="34" charset="0"/>
              <a:cs typeface="Arial" pitchFamily="34" charset="0"/>
            </a:endParaRPr>
          </a:p>
          <a:p>
            <a:pPr marL="274320" indent="-274320" algn="just" eaLnBrk="1" fontAlgn="auto" hangingPunct="1">
              <a:spcAft>
                <a:spcPts val="0"/>
              </a:spcAft>
              <a:buClr>
                <a:schemeClr val="accent3"/>
              </a:buClr>
              <a:buFont typeface="Wingdings 2"/>
              <a:buChar char=""/>
              <a:defRPr/>
            </a:pPr>
            <a:r>
              <a:rPr lang="el-GR" altLang="el-GR" sz="2000" dirty="0" smtClean="0">
                <a:latin typeface="Arial" pitchFamily="34" charset="0"/>
                <a:cs typeface="Arial" pitchFamily="34" charset="0"/>
              </a:rPr>
              <a:t>Αυτό περιλαμβάνει</a:t>
            </a:r>
            <a:r>
              <a:rPr lang="en-US" altLang="el-GR" sz="2000" dirty="0" smtClean="0">
                <a:latin typeface="Arial" pitchFamily="34" charset="0"/>
                <a:cs typeface="Arial" pitchFamily="34" charset="0"/>
              </a:rPr>
              <a:t>:</a:t>
            </a:r>
            <a:r>
              <a:rPr lang="el-GR" altLang="el-GR" sz="2000" dirty="0" smtClean="0">
                <a:latin typeface="Arial" pitchFamily="34" charset="0"/>
                <a:cs typeface="Arial" pitchFamily="34" charset="0"/>
              </a:rPr>
              <a:t> απόσπαση της προσοχής, μουσική, τοπική αναισθησία, σακχαρόζη, πιπίλισμα  κ.α.   Η σωστή  διαχείριση του πόνου είναι παιδοκεντρική προσέγγιση και δεν αποτελεί μια διαδικασία επιλογής</a:t>
            </a:r>
          </a:p>
          <a:p>
            <a:pPr marL="274320" indent="-274320" algn="just" eaLnBrk="1" fontAlgn="auto" hangingPunct="1">
              <a:spcAft>
                <a:spcPts val="0"/>
              </a:spcAft>
              <a:buClr>
                <a:schemeClr val="accent3"/>
              </a:buClr>
              <a:buFont typeface="Wingdings 2"/>
              <a:buChar char=""/>
              <a:defRPr/>
            </a:pPr>
            <a:endParaRPr lang="el-GR" altLang="el-GR"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l-GR" altLang="el-GR" sz="2000" dirty="0" smtClean="0">
                <a:latin typeface="Arial" pitchFamily="34" charset="0"/>
                <a:cs typeface="Arial" pitchFamily="34" charset="0"/>
              </a:rPr>
              <a:t>Μείωση πόνου </a:t>
            </a:r>
            <a:r>
              <a:rPr lang="el-GR" altLang="el-GR" sz="2000" dirty="0" smtClean="0">
                <a:latin typeface="Arial" pitchFamily="34" charset="0"/>
                <a:cs typeface="Arial" pitchFamily="34" charset="0"/>
                <a:sym typeface="Wingdings" pitchFamily="2" charset="2"/>
              </a:rPr>
              <a:t> μείωση φόβου –αντίδρασης – εκνευρισμού  μεγαλύτερές πιθανότητες επιτυχούς καθετηριασμού  καλύτερη συνεργασία σε μελλοντική επανάληψη αν χρειαστεί</a:t>
            </a:r>
            <a:endParaRPr lang="el-GR" altLang="el-GR" sz="2000" dirty="0" smtClean="0">
              <a:latin typeface="Arial" pitchFamily="34" charset="0"/>
              <a:cs typeface="Arial" pitchFamily="34" charset="0"/>
            </a:endParaRPr>
          </a:p>
        </p:txBody>
      </p:sp>
      <p:sp>
        <p:nvSpPr>
          <p:cNvPr id="13315" name="5 - TextBox"/>
          <p:cNvSpPr txBox="1">
            <a:spLocks noChangeArrowheads="1"/>
          </p:cNvSpPr>
          <p:nvPr/>
        </p:nvSpPr>
        <p:spPr bwMode="auto">
          <a:xfrm>
            <a:off x="539750" y="908050"/>
            <a:ext cx="6913563" cy="708025"/>
          </a:xfrm>
          <a:prstGeom prst="rect">
            <a:avLst/>
          </a:prstGeom>
          <a:noFill/>
          <a:ln w="9525">
            <a:noFill/>
            <a:miter lim="800000"/>
            <a:headEnd/>
            <a:tailEnd/>
          </a:ln>
        </p:spPr>
        <p:txBody>
          <a:bodyPr>
            <a:spAutoFit/>
          </a:bodyPr>
          <a:lstStyle/>
          <a:p>
            <a:pPr eaLnBrk="1" hangingPunct="1"/>
            <a:r>
              <a:rPr lang="el-GR" sz="4000" b="1">
                <a:solidFill>
                  <a:schemeClr val="tx2"/>
                </a:solidFill>
              </a:rPr>
              <a:t>ΔΙΑΧΕΙΡΙΣΗ ΠΟΝΟΥ</a:t>
            </a:r>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2982</TotalTime>
  <Words>3130</Words>
  <Application>Microsoft Office PowerPoint</Application>
  <PresentationFormat>Προβολή στην οθόνη (4:3)</PresentationFormat>
  <Paragraphs>363</Paragraphs>
  <Slides>44</Slides>
  <Notes>19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44</vt:i4>
      </vt:variant>
    </vt:vector>
  </HeadingPairs>
  <TitlesOfParts>
    <vt:vector size="52" baseType="lpstr">
      <vt:lpstr>Arial</vt:lpstr>
      <vt:lpstr>Calibri</vt:lpstr>
      <vt:lpstr>Constantia</vt:lpstr>
      <vt:lpstr>Wingdings 2</vt:lpstr>
      <vt:lpstr>Wingdings</vt:lpstr>
      <vt:lpstr>Comic Sans MS</vt:lpstr>
      <vt:lpstr>Times New Roman</vt:lpstr>
      <vt:lpstr>Ροή</vt:lpstr>
      <vt:lpstr>ΠΕΡΙΦΕΡΙΚΗ ΦΛΕΒΙΚΗ ΠΡΟΣΠΕΛΑΣΗ ΣΕ ΠΑΙΔΙΑΤΡΙΚΟΥΣ ΑΣΘΕΝΕΙΣ</vt:lpstr>
      <vt:lpstr>ΟΡΙΣΜΟΣ</vt:lpstr>
      <vt:lpstr>ΕΝΔΕΙΞΕΙΣ</vt:lpstr>
      <vt:lpstr>ΑΝΤΕΝΔΕΙΞΕΙΣ</vt:lpstr>
      <vt:lpstr>ΕΠΙΛΟΓΗ ΣΗΜΕΙΟΥ ΦΛΕΒΟΚΕΝΤΗΣΗΣ</vt:lpstr>
      <vt:lpstr>ΕΠΙΛΟΓΗ ΣΗΜΕΙΟΥ ΦΛΕΒΟΚΕΝΤΗΣΗΣ</vt:lpstr>
      <vt:lpstr>Επιλογή σημείου προσπέλασης </vt:lpstr>
      <vt:lpstr>ΥΠΕΡΗΧΟΓΡΑΦΙΚΗ ΚΑΘΟΔΗΓΗΣΗ</vt:lpstr>
      <vt:lpstr>Διαφάνεια 9</vt:lpstr>
      <vt:lpstr>Διαφάνεια 10</vt:lpstr>
      <vt:lpstr>ΠΡΟΕΤΟΙΜΑΣΙΑ</vt:lpstr>
      <vt:lpstr>ΠΡΟΕΤΟΙΜΑΣΙΑ</vt:lpstr>
      <vt:lpstr>ΠΕΡΙΒΑΛΛΟΝ &amp; ΕΞΟΠΛΙΣΜΟΣ</vt:lpstr>
      <vt:lpstr>ΕΞΟΠΛΙΣΜΟΣ </vt:lpstr>
      <vt:lpstr>ΕΞΟΠΛΙΣΜΟΣ</vt:lpstr>
      <vt:lpstr>ΑΠΑΡΑΙΤΗΤΟΣ ΕΞΟΠΛΙΣΜΟΣ</vt:lpstr>
      <vt:lpstr>Διαφάνεια 17</vt:lpstr>
      <vt:lpstr>ΤΟΠΟΘΕΤΗΣΗ </vt:lpstr>
      <vt:lpstr>Τοποθέτηση  Περιφερικού Φλεβικού Καθετήρα (ΠΦΚ) </vt:lpstr>
      <vt:lpstr>Διαφάνεια 20</vt:lpstr>
      <vt:lpstr>Διαφάνεια 21</vt:lpstr>
      <vt:lpstr>ΕΚΤΕΛΕΣΗ </vt:lpstr>
      <vt:lpstr>Διαφάνεια 23</vt:lpstr>
      <vt:lpstr>Διαφάνεια 24</vt:lpstr>
      <vt:lpstr>Διαφάνεια 25</vt:lpstr>
      <vt:lpstr>Διαφάνεια 26</vt:lpstr>
      <vt:lpstr>ΕΚΤΕΛΕΣΗ</vt:lpstr>
      <vt:lpstr>Διαφάνεια 28</vt:lpstr>
      <vt:lpstr>ΑΝΕΠΙΤΥΧΗΣ ΕΙΣΑΓΩΓΗ</vt:lpstr>
      <vt:lpstr>Διαφάνεια 30</vt:lpstr>
      <vt:lpstr>Διαφάνεια 31</vt:lpstr>
      <vt:lpstr>ΑΝΤΙΚΑΤΑΣΤΑΣΗ ΦΛΕΒΟΚΑΘΕΤΗΡΑ</vt:lpstr>
      <vt:lpstr>Διαφάνεια 33</vt:lpstr>
      <vt:lpstr>Συνεχιζόμενη Νοσηλευτική φροντίδα ΠΦΚ </vt:lpstr>
      <vt:lpstr>Διαφάνεια 35</vt:lpstr>
      <vt:lpstr>Πότε πρέπει να γίνεται η αλλαγή  επιθέματος </vt:lpstr>
      <vt:lpstr>Διαφάνεια 37</vt:lpstr>
      <vt:lpstr>Διαφάνεια 38</vt:lpstr>
      <vt:lpstr>Διαφάνεια 39</vt:lpstr>
      <vt:lpstr>Αφαίρεση ΠΦΚ </vt:lpstr>
      <vt:lpstr>Διαφάνεια 41</vt:lpstr>
      <vt:lpstr>ΕΦΑΠΑΞ ΧΟΡΗΓΗΣΗ ΦΑΡΜΑΚΩΝ</vt:lpstr>
      <vt:lpstr>ΕΝΔΟΦΛΕΒΙΑ ΧΟΡΗΓΗΣΗ ΥΓΡΩΝ/ ΦΑΡΜΑΚΩΝ/ ΠΑΡΑΓΟΝΤΩΝ ΑΙΜΑΤΟΣ</vt:lpstr>
      <vt:lpstr>VIDEO...INTRODUCTION TO IV CANNULATION IN CHILDREN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ΠΕΡΙΦΕΡΙΚΗ ΦΛΕΒΙΚΗ ΠΡΟΣΠΕΛΑΣΗ ΣΕ ΠΑΙΔΙΑΤΡΙΚΟΥΣ ΑΣΘΕΝΕΙΣ</dc:title>
  <dc:creator>Chrisa1</dc:creator>
  <cp:lastModifiedBy>AGNES</cp:lastModifiedBy>
  <cp:revision>125</cp:revision>
  <dcterms:created xsi:type="dcterms:W3CDTF">2014-11-16T16:14:22Z</dcterms:created>
  <dcterms:modified xsi:type="dcterms:W3CDTF">2017-10-25T16:42:13Z</dcterms:modified>
</cp:coreProperties>
</file>